
<file path=[Content_Types].xml><?xml version="1.0" encoding="utf-8"?>
<Types xmlns="http://schemas.openxmlformats.org/package/2006/content-types">
  <Override PartName="/_rels/.rels" ContentType="application/vnd.openxmlformats-package.relationships+xml"/>
  <Override PartName="/ppt/slides/_rels/slide1.xml.rels" ContentType="application/vnd.openxmlformats-package.relationships+xml"/>
  <Override PartName="/ppt/slides/slide1.xml" ContentType="application/vnd.openxmlformats-officedocument.presentationml.slide+xml"/>
  <Override PartName="/ppt/slideLayouts/_rels/slideLayout12.xml.rels" ContentType="application/vnd.openxmlformats-package.relationships+xml"/>
  <Override PartName="/ppt/slideLayouts/_rels/slideLayout11.xml.rels" ContentType="application/vnd.openxmlformats-package.relationships+xml"/>
  <Override PartName="/ppt/slideLayouts/_rels/slideLayout3.xml.rels" ContentType="application/vnd.openxmlformats-package.relationships+xml"/>
  <Override PartName="/ppt/slideLayouts/_rels/slideLayout4.xml.rels" ContentType="application/vnd.openxmlformats-package.relationships+xml"/>
  <Override PartName="/ppt/slideLayouts/_rels/slideLayout5.xml.rels" ContentType="application/vnd.openxmlformats-package.relationships+xml"/>
  <Override PartName="/ppt/slideLayouts/_rels/slideLayout6.xml.rels" ContentType="application/vnd.openxmlformats-package.relationships+xml"/>
  <Override PartName="/ppt/slideLayouts/_rels/slideLayout7.xml.rels" ContentType="application/vnd.openxmlformats-package.relationships+xml"/>
  <Override PartName="/ppt/slideLayouts/_rels/slideLayout1.xml.rels" ContentType="application/vnd.openxmlformats-package.relationships+xml"/>
  <Override PartName="/ppt/slideLayouts/_rels/slideLayout8.xml.rels" ContentType="application/vnd.openxmlformats-package.relationships+xml"/>
  <Override PartName="/ppt/slideLayouts/_rels/slideLayout2.xml.rels" ContentType="application/vnd.openxmlformats-package.relationships+xml"/>
  <Override PartName="/ppt/slideLayouts/_rels/slideLayout9.xml.rels" ContentType="application/vnd.openxmlformats-package.relationships+xml"/>
  <Override PartName="/ppt/slideLayouts/_rels/slideLayout10.xml.rels" ContentType="application/vnd.openxmlformats-package.relationships+xml"/>
  <Override PartName="/ppt/slideLayouts/slideLayout12.xml" ContentType="application/vnd.openxmlformats-officedocument.presentationml.slideLayout+xml"/>
  <Override PartName="/ppt/slideLayouts/slideLayout11.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_rels/presentation.xml.rels" ContentType="application/vnd.openxmlformats-package.relationships+xml"/>
  <Override PartName="/ppt/media/image3.png" ContentType="image/png"/>
  <Override PartName="/ppt/media/image2.png" ContentType="image/png"/>
  <Override PartName="/ppt/media/image1.jpeg" ContentType="image/jpeg"/>
  <Override PartName="/ppt/theme/theme1.xml" ContentType="application/vnd.openxmlformats-officedocument.theme+xml"/>
  <Override PartName="/ppt/slideMasters/_rels/slideMaster1.xml.rels" ContentType="application/vnd.openxmlformats-package.relationships+xml"/>
  <Override PartName="/ppt/slideMasters/slideMaster1.xml" ContentType="application/vnd.openxmlformats-officedocument.presentationml.slideMaster+xml"/>
  <Override PartName="/ppt/presentation.xml" ContentType="application/vnd.openxmlformats-officedocument.presentationml.presentation.main+xml"/>
  <Override PartName="/docProps/app.xml" ContentType="application/vnd.openxmlformats-officedocument.extended-properties+xml"/>
  <Override PartName="/docProps/core.xml" ContentType="application/vnd.openxmlformats-package.core-properties+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p:sldMasterIdLst>
    <p:sldMasterId id="2147483648" r:id="rId2"/>
  </p:sldMasterIdLst>
  <p:sldIdLst>
    <p:sldId id="256" r:id="rId3"/>
  </p:sldIdLst>
  <p:sldSz cx="64008000" cy="42062400"/>
  <p:notesSz cx="7772400" cy="10058400"/>
</p:presentation>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 Target="slides/slide1.xml"/>
</Relationship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type="blank" preserve="1">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type="objOverTx" preserve="1">
  <p:cSld name="Title,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3200400" y="1676160"/>
            <a:ext cx="57605040" cy="7022520"/>
          </a:xfrm>
          <a:prstGeom prst="rect">
            <a:avLst/>
          </a:prstGeom>
        </p:spPr>
        <p:txBody>
          <a:bodyPr lIns="0" rIns="0" tIns="0" bIns="0" anchor="ctr"/>
          <a:p>
            <a:pPr algn="ctr"/>
            <a:endParaRPr b="0" lang="en-US" sz="24480" spc="-1" strike="noStrike">
              <a:solidFill>
                <a:srgbClr val="000000"/>
              </a:solidFill>
              <a:uFill>
                <a:solidFill>
                  <a:srgbClr val="ffffff"/>
                </a:solidFill>
              </a:uFill>
              <a:latin typeface="Arial"/>
            </a:endParaRPr>
          </a:p>
        </p:txBody>
      </p:sp>
      <p:sp>
        <p:nvSpPr>
          <p:cNvPr id="27" name="PlaceHolder 2"/>
          <p:cNvSpPr>
            <a:spLocks noGrp="1"/>
          </p:cNvSpPr>
          <p:nvPr>
            <p:ph type="body"/>
          </p:nvPr>
        </p:nvSpPr>
        <p:spPr>
          <a:xfrm>
            <a:off x="3200400" y="9842400"/>
            <a:ext cx="57605040" cy="11634840"/>
          </a:xfrm>
          <a:prstGeom prst="rect">
            <a:avLst/>
          </a:prstGeom>
        </p:spPr>
        <p:txBody>
          <a:bodyPr lIns="0" rIns="0" tIns="0" bIns="0"/>
          <a:p>
            <a:endParaRPr b="0" lang="en-US" sz="17790" spc="-1" strike="noStrike">
              <a:solidFill>
                <a:srgbClr val="000000"/>
              </a:solidFill>
              <a:uFill>
                <a:solidFill>
                  <a:srgbClr val="ffffff"/>
                </a:solidFill>
              </a:uFill>
              <a:latin typeface="Arial"/>
            </a:endParaRPr>
          </a:p>
        </p:txBody>
      </p:sp>
      <p:sp>
        <p:nvSpPr>
          <p:cNvPr id="28" name="PlaceHolder 3"/>
          <p:cNvSpPr>
            <a:spLocks noGrp="1"/>
          </p:cNvSpPr>
          <p:nvPr>
            <p:ph type="body"/>
          </p:nvPr>
        </p:nvSpPr>
        <p:spPr>
          <a:xfrm>
            <a:off x="3200400" y="22582800"/>
            <a:ext cx="57605040" cy="11634840"/>
          </a:xfrm>
          <a:prstGeom prst="rect">
            <a:avLst/>
          </a:prstGeom>
        </p:spPr>
        <p:txBody>
          <a:bodyPr lIns="0" rIns="0" tIns="0" bIns="0"/>
          <a:p>
            <a:endParaRPr b="0" lang="en-US" sz="17790" spc="-1" strike="noStrike">
              <a:solidFill>
                <a:srgbClr val="000000"/>
              </a:solidFill>
              <a:uFill>
                <a:solidFill>
                  <a:srgbClr val="ffffff"/>
                </a:solidFill>
              </a:uFill>
              <a:latin typeface="Arial"/>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type="fourObj" preserve="1">
  <p:cSld name="Title, 4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3200400" y="1676160"/>
            <a:ext cx="57605040" cy="7022520"/>
          </a:xfrm>
          <a:prstGeom prst="rect">
            <a:avLst/>
          </a:prstGeom>
        </p:spPr>
        <p:txBody>
          <a:bodyPr lIns="0" rIns="0" tIns="0" bIns="0" anchor="ctr"/>
          <a:p>
            <a:pPr algn="ctr"/>
            <a:endParaRPr b="0" lang="en-US" sz="24480" spc="-1" strike="noStrike">
              <a:solidFill>
                <a:srgbClr val="000000"/>
              </a:solidFill>
              <a:uFill>
                <a:solidFill>
                  <a:srgbClr val="ffffff"/>
                </a:solidFill>
              </a:uFill>
              <a:latin typeface="Arial"/>
            </a:endParaRPr>
          </a:p>
        </p:txBody>
      </p:sp>
      <p:sp>
        <p:nvSpPr>
          <p:cNvPr id="30" name="PlaceHolder 2"/>
          <p:cNvSpPr>
            <a:spLocks noGrp="1"/>
          </p:cNvSpPr>
          <p:nvPr>
            <p:ph type="body"/>
          </p:nvPr>
        </p:nvSpPr>
        <p:spPr>
          <a:xfrm>
            <a:off x="3200400" y="9842400"/>
            <a:ext cx="28110960" cy="11634840"/>
          </a:xfrm>
          <a:prstGeom prst="rect">
            <a:avLst/>
          </a:prstGeom>
        </p:spPr>
        <p:txBody>
          <a:bodyPr lIns="0" rIns="0" tIns="0" bIns="0"/>
          <a:p>
            <a:endParaRPr b="0" lang="en-US" sz="17790" spc="-1" strike="noStrike">
              <a:solidFill>
                <a:srgbClr val="000000"/>
              </a:solidFill>
              <a:uFill>
                <a:solidFill>
                  <a:srgbClr val="ffffff"/>
                </a:solidFill>
              </a:uFill>
              <a:latin typeface="Arial"/>
            </a:endParaRPr>
          </a:p>
        </p:txBody>
      </p:sp>
      <p:sp>
        <p:nvSpPr>
          <p:cNvPr id="31" name="PlaceHolder 3"/>
          <p:cNvSpPr>
            <a:spLocks noGrp="1"/>
          </p:cNvSpPr>
          <p:nvPr>
            <p:ph type="body"/>
          </p:nvPr>
        </p:nvSpPr>
        <p:spPr>
          <a:xfrm>
            <a:off x="32717160" y="9842400"/>
            <a:ext cx="28110960" cy="11634840"/>
          </a:xfrm>
          <a:prstGeom prst="rect">
            <a:avLst/>
          </a:prstGeom>
        </p:spPr>
        <p:txBody>
          <a:bodyPr lIns="0" rIns="0" tIns="0" bIns="0"/>
          <a:p>
            <a:endParaRPr b="0" lang="en-US" sz="17790" spc="-1" strike="noStrike">
              <a:solidFill>
                <a:srgbClr val="000000"/>
              </a:solidFill>
              <a:uFill>
                <a:solidFill>
                  <a:srgbClr val="ffffff"/>
                </a:solidFill>
              </a:uFill>
              <a:latin typeface="Arial"/>
            </a:endParaRPr>
          </a:p>
        </p:txBody>
      </p:sp>
      <p:sp>
        <p:nvSpPr>
          <p:cNvPr id="32" name="PlaceHolder 4"/>
          <p:cNvSpPr>
            <a:spLocks noGrp="1"/>
          </p:cNvSpPr>
          <p:nvPr>
            <p:ph type="body"/>
          </p:nvPr>
        </p:nvSpPr>
        <p:spPr>
          <a:xfrm>
            <a:off x="32717160" y="22582800"/>
            <a:ext cx="28110960" cy="11634840"/>
          </a:xfrm>
          <a:prstGeom prst="rect">
            <a:avLst/>
          </a:prstGeom>
        </p:spPr>
        <p:txBody>
          <a:bodyPr lIns="0" rIns="0" tIns="0" bIns="0"/>
          <a:p>
            <a:endParaRPr b="0" lang="en-US" sz="17790" spc="-1" strike="noStrike">
              <a:solidFill>
                <a:srgbClr val="000000"/>
              </a:solidFill>
              <a:uFill>
                <a:solidFill>
                  <a:srgbClr val="ffffff"/>
                </a:solidFill>
              </a:uFill>
              <a:latin typeface="Arial"/>
            </a:endParaRPr>
          </a:p>
        </p:txBody>
      </p:sp>
      <p:sp>
        <p:nvSpPr>
          <p:cNvPr id="33" name="PlaceHolder 5"/>
          <p:cNvSpPr>
            <a:spLocks noGrp="1"/>
          </p:cNvSpPr>
          <p:nvPr>
            <p:ph type="body"/>
          </p:nvPr>
        </p:nvSpPr>
        <p:spPr>
          <a:xfrm>
            <a:off x="3200400" y="22582800"/>
            <a:ext cx="28110960" cy="11634840"/>
          </a:xfrm>
          <a:prstGeom prst="rect">
            <a:avLst/>
          </a:prstGeom>
        </p:spPr>
        <p:txBody>
          <a:bodyPr lIns="0" rIns="0" tIns="0" bIns="0"/>
          <a:p>
            <a:endParaRPr b="0" lang="en-US" sz="17790" spc="-1" strike="noStrike">
              <a:solidFill>
                <a:srgbClr val="000000"/>
              </a:solidFill>
              <a:uFill>
                <a:solidFill>
                  <a:srgbClr val="ffffff"/>
                </a:solidFill>
              </a:uFill>
              <a:latin typeface="Arial"/>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type="blank" preserve="1">
  <p:cSld name="Title, 6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3200400" y="1676160"/>
            <a:ext cx="57605040" cy="7022520"/>
          </a:xfrm>
          <a:prstGeom prst="rect">
            <a:avLst/>
          </a:prstGeom>
        </p:spPr>
        <p:txBody>
          <a:bodyPr lIns="0" rIns="0" tIns="0" bIns="0" anchor="ctr"/>
          <a:p>
            <a:pPr algn="ctr"/>
            <a:endParaRPr b="0" lang="en-US" sz="24480" spc="-1" strike="noStrike">
              <a:solidFill>
                <a:srgbClr val="000000"/>
              </a:solidFill>
              <a:uFill>
                <a:solidFill>
                  <a:srgbClr val="ffffff"/>
                </a:solidFill>
              </a:uFill>
              <a:latin typeface="Arial"/>
            </a:endParaRPr>
          </a:p>
        </p:txBody>
      </p:sp>
      <p:sp>
        <p:nvSpPr>
          <p:cNvPr id="35" name="PlaceHolder 2"/>
          <p:cNvSpPr>
            <a:spLocks noGrp="1"/>
          </p:cNvSpPr>
          <p:nvPr>
            <p:ph type="body"/>
          </p:nvPr>
        </p:nvSpPr>
        <p:spPr>
          <a:xfrm>
            <a:off x="3200400" y="9842400"/>
            <a:ext cx="57605040" cy="24392160"/>
          </a:xfrm>
          <a:prstGeom prst="rect">
            <a:avLst/>
          </a:prstGeom>
        </p:spPr>
        <p:txBody>
          <a:bodyPr lIns="0" rIns="0" tIns="0" bIns="0"/>
          <a:p>
            <a:endParaRPr b="0" lang="en-US" sz="17790" spc="-1" strike="noStrike">
              <a:solidFill>
                <a:srgbClr val="000000"/>
              </a:solidFill>
              <a:uFill>
                <a:solidFill>
                  <a:srgbClr val="ffffff"/>
                </a:solidFill>
              </a:uFill>
              <a:latin typeface="Arial"/>
            </a:endParaRPr>
          </a:p>
        </p:txBody>
      </p:sp>
      <p:sp>
        <p:nvSpPr>
          <p:cNvPr id="36" name="PlaceHolder 3"/>
          <p:cNvSpPr>
            <a:spLocks noGrp="1"/>
          </p:cNvSpPr>
          <p:nvPr>
            <p:ph type="body"/>
          </p:nvPr>
        </p:nvSpPr>
        <p:spPr>
          <a:xfrm>
            <a:off x="3200400" y="9842400"/>
            <a:ext cx="57605040" cy="24392160"/>
          </a:xfrm>
          <a:prstGeom prst="rect">
            <a:avLst/>
          </a:prstGeom>
        </p:spPr>
        <p:txBody>
          <a:bodyPr lIns="0" rIns="0" tIns="0" bIns="0"/>
          <a:p>
            <a:endParaRPr b="0" lang="en-US" sz="17790" spc="-1" strike="noStrike">
              <a:solidFill>
                <a:srgbClr val="000000"/>
              </a:solidFill>
              <a:uFill>
                <a:solidFill>
                  <a:srgbClr val="ffffff"/>
                </a:solidFill>
              </a:uFill>
              <a:latin typeface="Arial"/>
            </a:endParaRPr>
          </a:p>
        </p:txBody>
      </p:sp>
      <p:pic>
        <p:nvPicPr>
          <p:cNvPr id="37" name="" descr=""/>
          <p:cNvPicPr/>
          <p:nvPr/>
        </p:nvPicPr>
        <p:blipFill>
          <a:blip r:embed="rId2"/>
          <a:stretch/>
        </p:blipFill>
        <p:spPr>
          <a:xfrm>
            <a:off x="16717320" y="9842400"/>
            <a:ext cx="30571200" cy="24392160"/>
          </a:xfrm>
          <a:prstGeom prst="rect">
            <a:avLst/>
          </a:prstGeom>
          <a:ln>
            <a:noFill/>
          </a:ln>
        </p:spPr>
      </p:pic>
      <p:pic>
        <p:nvPicPr>
          <p:cNvPr id="38" name="" descr=""/>
          <p:cNvPicPr/>
          <p:nvPr/>
        </p:nvPicPr>
        <p:blipFill>
          <a:blip r:embed="rId3"/>
          <a:stretch/>
        </p:blipFill>
        <p:spPr>
          <a:xfrm>
            <a:off x="16717320" y="9842400"/>
            <a:ext cx="30571200" cy="24392160"/>
          </a:xfrm>
          <a:prstGeom prst="rect">
            <a:avLst/>
          </a:prstGeom>
          <a:ln>
            <a:noFill/>
          </a:ln>
        </p:spPr>
      </p:pic>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type="tx"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3200400" y="1676160"/>
            <a:ext cx="57605040" cy="7022520"/>
          </a:xfrm>
          <a:prstGeom prst="rect">
            <a:avLst/>
          </a:prstGeom>
        </p:spPr>
        <p:txBody>
          <a:bodyPr lIns="0" rIns="0" tIns="0" bIns="0" anchor="ctr"/>
          <a:p>
            <a:pPr algn="ctr"/>
            <a:endParaRPr b="0" lang="en-US" sz="24480" spc="-1" strike="noStrike">
              <a:solidFill>
                <a:srgbClr val="000000"/>
              </a:solidFill>
              <a:uFill>
                <a:solidFill>
                  <a:srgbClr val="ffffff"/>
                </a:solidFill>
              </a:uFill>
              <a:latin typeface="Arial"/>
            </a:endParaRPr>
          </a:p>
        </p:txBody>
      </p:sp>
      <p:sp>
        <p:nvSpPr>
          <p:cNvPr id="6" name="PlaceHolder 2"/>
          <p:cNvSpPr>
            <a:spLocks noGrp="1"/>
          </p:cNvSpPr>
          <p:nvPr>
            <p:ph type="subTitle"/>
          </p:nvPr>
        </p:nvSpPr>
        <p:spPr>
          <a:xfrm>
            <a:off x="3200400" y="9842400"/>
            <a:ext cx="57605040" cy="24392160"/>
          </a:xfrm>
          <a:prstGeom prst="rect">
            <a:avLst/>
          </a:prstGeom>
        </p:spPr>
        <p:txBody>
          <a:bodyPr lIns="0" rIns="0" tIns="0" bIns="0" anchor="ctr"/>
          <a:p>
            <a:pPr algn="ctr"/>
            <a:endParaRPr b="0" lang="en-US" sz="3200" spc="-1" strike="noStrike">
              <a:solidFill>
                <a:srgbClr val="000000"/>
              </a:solidFill>
              <a:uFill>
                <a:solidFill>
                  <a:srgbClr val="ffffff"/>
                </a:solidFill>
              </a:uFill>
              <a:latin typeface="Arial"/>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type="obj" preserve="1">
  <p:cSld name="Title,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3200400" y="1676160"/>
            <a:ext cx="57605040" cy="7022520"/>
          </a:xfrm>
          <a:prstGeom prst="rect">
            <a:avLst/>
          </a:prstGeom>
        </p:spPr>
        <p:txBody>
          <a:bodyPr lIns="0" rIns="0" tIns="0" bIns="0" anchor="ctr"/>
          <a:p>
            <a:pPr algn="ctr"/>
            <a:endParaRPr b="0" lang="en-US" sz="24480" spc="-1" strike="noStrike">
              <a:solidFill>
                <a:srgbClr val="000000"/>
              </a:solidFill>
              <a:uFill>
                <a:solidFill>
                  <a:srgbClr val="ffffff"/>
                </a:solidFill>
              </a:uFill>
              <a:latin typeface="Arial"/>
            </a:endParaRPr>
          </a:p>
        </p:txBody>
      </p:sp>
      <p:sp>
        <p:nvSpPr>
          <p:cNvPr id="8" name="PlaceHolder 2"/>
          <p:cNvSpPr>
            <a:spLocks noGrp="1"/>
          </p:cNvSpPr>
          <p:nvPr>
            <p:ph type="body"/>
          </p:nvPr>
        </p:nvSpPr>
        <p:spPr>
          <a:xfrm>
            <a:off x="3200400" y="9842400"/>
            <a:ext cx="57605040" cy="24392160"/>
          </a:xfrm>
          <a:prstGeom prst="rect">
            <a:avLst/>
          </a:prstGeom>
        </p:spPr>
        <p:txBody>
          <a:bodyPr lIns="0" rIns="0" tIns="0" bIns="0"/>
          <a:p>
            <a:endParaRPr b="0" lang="en-US" sz="17790" spc="-1" strike="noStrike">
              <a:solidFill>
                <a:srgbClr val="000000"/>
              </a:solidFill>
              <a:uFill>
                <a:solidFill>
                  <a:srgbClr val="ffffff"/>
                </a:solidFill>
              </a:uFill>
              <a:latin typeface="Arial"/>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type="twoObj" preserve="1">
  <p:cSld name="Title, 2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3200400" y="1676160"/>
            <a:ext cx="57605040" cy="7022520"/>
          </a:xfrm>
          <a:prstGeom prst="rect">
            <a:avLst/>
          </a:prstGeom>
        </p:spPr>
        <p:txBody>
          <a:bodyPr lIns="0" rIns="0" tIns="0" bIns="0" anchor="ctr"/>
          <a:p>
            <a:pPr algn="ctr"/>
            <a:endParaRPr b="0" lang="en-US" sz="24480" spc="-1" strike="noStrike">
              <a:solidFill>
                <a:srgbClr val="000000"/>
              </a:solidFill>
              <a:uFill>
                <a:solidFill>
                  <a:srgbClr val="ffffff"/>
                </a:solidFill>
              </a:uFill>
              <a:latin typeface="Arial"/>
            </a:endParaRPr>
          </a:p>
        </p:txBody>
      </p:sp>
      <p:sp>
        <p:nvSpPr>
          <p:cNvPr id="10" name="PlaceHolder 2"/>
          <p:cNvSpPr>
            <a:spLocks noGrp="1"/>
          </p:cNvSpPr>
          <p:nvPr>
            <p:ph type="body"/>
          </p:nvPr>
        </p:nvSpPr>
        <p:spPr>
          <a:xfrm>
            <a:off x="3200400" y="9842400"/>
            <a:ext cx="28110960" cy="24392160"/>
          </a:xfrm>
          <a:prstGeom prst="rect">
            <a:avLst/>
          </a:prstGeom>
        </p:spPr>
        <p:txBody>
          <a:bodyPr lIns="0" rIns="0" tIns="0" bIns="0"/>
          <a:p>
            <a:endParaRPr b="0" lang="en-US" sz="17790" spc="-1" strike="noStrike">
              <a:solidFill>
                <a:srgbClr val="000000"/>
              </a:solidFill>
              <a:uFill>
                <a:solidFill>
                  <a:srgbClr val="ffffff"/>
                </a:solidFill>
              </a:uFill>
              <a:latin typeface="Arial"/>
            </a:endParaRPr>
          </a:p>
        </p:txBody>
      </p:sp>
      <p:sp>
        <p:nvSpPr>
          <p:cNvPr id="11" name="PlaceHolder 3"/>
          <p:cNvSpPr>
            <a:spLocks noGrp="1"/>
          </p:cNvSpPr>
          <p:nvPr>
            <p:ph type="body"/>
          </p:nvPr>
        </p:nvSpPr>
        <p:spPr>
          <a:xfrm>
            <a:off x="32717160" y="9842400"/>
            <a:ext cx="28110960" cy="24392160"/>
          </a:xfrm>
          <a:prstGeom prst="rect">
            <a:avLst/>
          </a:prstGeom>
        </p:spPr>
        <p:txBody>
          <a:bodyPr lIns="0" rIns="0" tIns="0" bIns="0"/>
          <a:p>
            <a:endParaRPr b="0" lang="en-US" sz="17790" spc="-1" strike="noStrike">
              <a:solidFill>
                <a:srgbClr val="000000"/>
              </a:solidFill>
              <a:uFill>
                <a:solidFill>
                  <a:srgbClr val="ffffff"/>
                </a:solidFill>
              </a:uFill>
              <a:latin typeface="Arial"/>
            </a:endParaRP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type="titleOnly" preserve="1">
  <p:cSld name="Title Only">
    <p:spTree>
      <p:nvGrpSpPr>
        <p:cNvPr id="1" name=""/>
        <p:cNvGrpSpPr/>
        <p:nvPr/>
      </p:nvGrpSpPr>
      <p:grpSpPr>
        <a:xfrm>
          <a:off x="0" y="0"/>
          <a:ext cx="0" cy="0"/>
          <a:chOff x="0" y="0"/>
          <a:chExt cx="0" cy="0"/>
        </a:xfrm>
      </p:grpSpPr>
      <p:sp>
        <p:nvSpPr>
          <p:cNvPr id="12" name="PlaceHolder 1"/>
          <p:cNvSpPr>
            <a:spLocks noGrp="1"/>
          </p:cNvSpPr>
          <p:nvPr>
            <p:ph type="title"/>
          </p:nvPr>
        </p:nvSpPr>
        <p:spPr>
          <a:xfrm>
            <a:off x="3200400" y="1676160"/>
            <a:ext cx="57605040" cy="7022520"/>
          </a:xfrm>
          <a:prstGeom prst="rect">
            <a:avLst/>
          </a:prstGeom>
        </p:spPr>
        <p:txBody>
          <a:bodyPr lIns="0" rIns="0" tIns="0" bIns="0" anchor="ctr"/>
          <a:p>
            <a:pPr algn="ctr"/>
            <a:endParaRPr b="0" lang="en-US" sz="24480" spc="-1" strike="noStrike">
              <a:solidFill>
                <a:srgbClr val="000000"/>
              </a:solidFill>
              <a:uFill>
                <a:solidFill>
                  <a:srgbClr val="ffffff"/>
                </a:solidFill>
              </a:uFill>
              <a:latin typeface="Arial"/>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type="objOnly" preserve="1">
  <p:cSld name="Centered Text">
    <p:spTree>
      <p:nvGrpSpPr>
        <p:cNvPr id="1" name=""/>
        <p:cNvGrpSpPr/>
        <p:nvPr/>
      </p:nvGrpSpPr>
      <p:grpSpPr>
        <a:xfrm>
          <a:off x="0" y="0"/>
          <a:ext cx="0" cy="0"/>
          <a:chOff x="0" y="0"/>
          <a:chExt cx="0" cy="0"/>
        </a:xfrm>
      </p:grpSpPr>
      <p:sp>
        <p:nvSpPr>
          <p:cNvPr id="13" name="PlaceHolder 1"/>
          <p:cNvSpPr>
            <a:spLocks noGrp="1"/>
          </p:cNvSpPr>
          <p:nvPr>
            <p:ph type="subTitle"/>
          </p:nvPr>
        </p:nvSpPr>
        <p:spPr>
          <a:xfrm>
            <a:off x="3200400" y="1676160"/>
            <a:ext cx="57605040" cy="32553360"/>
          </a:xfrm>
          <a:prstGeom prst="rect">
            <a:avLst/>
          </a:prstGeom>
        </p:spPr>
        <p:txBody>
          <a:bodyPr lIns="0" rIns="0" tIns="0" bIns="0" anchor="ctr"/>
          <a:p>
            <a:pPr algn="ctr"/>
            <a:endParaRPr b="0" lang="en-US" sz="3200" spc="-1" strike="noStrike">
              <a:solidFill>
                <a:srgbClr val="000000"/>
              </a:solidFill>
              <a:uFill>
                <a:solidFill>
                  <a:srgbClr val="ffffff"/>
                </a:solidFill>
              </a:uFill>
              <a:latin typeface="Arial"/>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type="twoObjAndObj" preserve="1">
  <p:cSld name="Title, 2 Content and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3200400" y="1676160"/>
            <a:ext cx="57605040" cy="7022520"/>
          </a:xfrm>
          <a:prstGeom prst="rect">
            <a:avLst/>
          </a:prstGeom>
        </p:spPr>
        <p:txBody>
          <a:bodyPr lIns="0" rIns="0" tIns="0" bIns="0" anchor="ctr"/>
          <a:p>
            <a:pPr algn="ctr"/>
            <a:endParaRPr b="0" lang="en-US" sz="24480" spc="-1" strike="noStrike">
              <a:solidFill>
                <a:srgbClr val="000000"/>
              </a:solidFill>
              <a:uFill>
                <a:solidFill>
                  <a:srgbClr val="ffffff"/>
                </a:solidFill>
              </a:uFill>
              <a:latin typeface="Arial"/>
            </a:endParaRPr>
          </a:p>
        </p:txBody>
      </p:sp>
      <p:sp>
        <p:nvSpPr>
          <p:cNvPr id="15" name="PlaceHolder 2"/>
          <p:cNvSpPr>
            <a:spLocks noGrp="1"/>
          </p:cNvSpPr>
          <p:nvPr>
            <p:ph type="body"/>
          </p:nvPr>
        </p:nvSpPr>
        <p:spPr>
          <a:xfrm>
            <a:off x="3200400" y="9842400"/>
            <a:ext cx="28110960" cy="11634840"/>
          </a:xfrm>
          <a:prstGeom prst="rect">
            <a:avLst/>
          </a:prstGeom>
        </p:spPr>
        <p:txBody>
          <a:bodyPr lIns="0" rIns="0" tIns="0" bIns="0"/>
          <a:p>
            <a:endParaRPr b="0" lang="en-US" sz="17790" spc="-1" strike="noStrike">
              <a:solidFill>
                <a:srgbClr val="000000"/>
              </a:solidFill>
              <a:uFill>
                <a:solidFill>
                  <a:srgbClr val="ffffff"/>
                </a:solidFill>
              </a:uFill>
              <a:latin typeface="Arial"/>
            </a:endParaRPr>
          </a:p>
        </p:txBody>
      </p:sp>
      <p:sp>
        <p:nvSpPr>
          <p:cNvPr id="16" name="PlaceHolder 3"/>
          <p:cNvSpPr>
            <a:spLocks noGrp="1"/>
          </p:cNvSpPr>
          <p:nvPr>
            <p:ph type="body"/>
          </p:nvPr>
        </p:nvSpPr>
        <p:spPr>
          <a:xfrm>
            <a:off x="3200400" y="22582800"/>
            <a:ext cx="28110960" cy="11634840"/>
          </a:xfrm>
          <a:prstGeom prst="rect">
            <a:avLst/>
          </a:prstGeom>
        </p:spPr>
        <p:txBody>
          <a:bodyPr lIns="0" rIns="0" tIns="0" bIns="0"/>
          <a:p>
            <a:endParaRPr b="0" lang="en-US" sz="17790" spc="-1" strike="noStrike">
              <a:solidFill>
                <a:srgbClr val="000000"/>
              </a:solidFill>
              <a:uFill>
                <a:solidFill>
                  <a:srgbClr val="ffffff"/>
                </a:solidFill>
              </a:uFill>
              <a:latin typeface="Arial"/>
            </a:endParaRPr>
          </a:p>
        </p:txBody>
      </p:sp>
      <p:sp>
        <p:nvSpPr>
          <p:cNvPr id="17" name="PlaceHolder 4"/>
          <p:cNvSpPr>
            <a:spLocks noGrp="1"/>
          </p:cNvSpPr>
          <p:nvPr>
            <p:ph type="body"/>
          </p:nvPr>
        </p:nvSpPr>
        <p:spPr>
          <a:xfrm>
            <a:off x="32717160" y="9842400"/>
            <a:ext cx="28110960" cy="24392160"/>
          </a:xfrm>
          <a:prstGeom prst="rect">
            <a:avLst/>
          </a:prstGeom>
        </p:spPr>
        <p:txBody>
          <a:bodyPr lIns="0" rIns="0" tIns="0" bIns="0"/>
          <a:p>
            <a:endParaRPr b="0" lang="en-US" sz="17790" spc="-1" strike="noStrike">
              <a:solidFill>
                <a:srgbClr val="000000"/>
              </a:solidFill>
              <a:uFill>
                <a:solidFill>
                  <a:srgbClr val="ffffff"/>
                </a:solidFill>
              </a:uFill>
              <a:latin typeface="Arial"/>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type="objAndTwoObj" preserve="1">
  <p:cSld name="Title Content and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3200400" y="1676160"/>
            <a:ext cx="57605040" cy="7022520"/>
          </a:xfrm>
          <a:prstGeom prst="rect">
            <a:avLst/>
          </a:prstGeom>
        </p:spPr>
        <p:txBody>
          <a:bodyPr lIns="0" rIns="0" tIns="0" bIns="0" anchor="ctr"/>
          <a:p>
            <a:pPr algn="ctr"/>
            <a:endParaRPr b="0" lang="en-US" sz="24480" spc="-1" strike="noStrike">
              <a:solidFill>
                <a:srgbClr val="000000"/>
              </a:solidFill>
              <a:uFill>
                <a:solidFill>
                  <a:srgbClr val="ffffff"/>
                </a:solidFill>
              </a:uFill>
              <a:latin typeface="Arial"/>
            </a:endParaRPr>
          </a:p>
        </p:txBody>
      </p:sp>
      <p:sp>
        <p:nvSpPr>
          <p:cNvPr id="19" name="PlaceHolder 2"/>
          <p:cNvSpPr>
            <a:spLocks noGrp="1"/>
          </p:cNvSpPr>
          <p:nvPr>
            <p:ph type="body"/>
          </p:nvPr>
        </p:nvSpPr>
        <p:spPr>
          <a:xfrm>
            <a:off x="3200400" y="9842400"/>
            <a:ext cx="28110960" cy="24392160"/>
          </a:xfrm>
          <a:prstGeom prst="rect">
            <a:avLst/>
          </a:prstGeom>
        </p:spPr>
        <p:txBody>
          <a:bodyPr lIns="0" rIns="0" tIns="0" bIns="0"/>
          <a:p>
            <a:endParaRPr b="0" lang="en-US" sz="17790" spc="-1" strike="noStrike">
              <a:solidFill>
                <a:srgbClr val="000000"/>
              </a:solidFill>
              <a:uFill>
                <a:solidFill>
                  <a:srgbClr val="ffffff"/>
                </a:solidFill>
              </a:uFill>
              <a:latin typeface="Arial"/>
            </a:endParaRPr>
          </a:p>
        </p:txBody>
      </p:sp>
      <p:sp>
        <p:nvSpPr>
          <p:cNvPr id="20" name="PlaceHolder 3"/>
          <p:cNvSpPr>
            <a:spLocks noGrp="1"/>
          </p:cNvSpPr>
          <p:nvPr>
            <p:ph type="body"/>
          </p:nvPr>
        </p:nvSpPr>
        <p:spPr>
          <a:xfrm>
            <a:off x="32717160" y="9842400"/>
            <a:ext cx="28110960" cy="11634840"/>
          </a:xfrm>
          <a:prstGeom prst="rect">
            <a:avLst/>
          </a:prstGeom>
        </p:spPr>
        <p:txBody>
          <a:bodyPr lIns="0" rIns="0" tIns="0" bIns="0"/>
          <a:p>
            <a:endParaRPr b="0" lang="en-US" sz="17790" spc="-1" strike="noStrike">
              <a:solidFill>
                <a:srgbClr val="000000"/>
              </a:solidFill>
              <a:uFill>
                <a:solidFill>
                  <a:srgbClr val="ffffff"/>
                </a:solidFill>
              </a:uFill>
              <a:latin typeface="Arial"/>
            </a:endParaRPr>
          </a:p>
        </p:txBody>
      </p:sp>
      <p:sp>
        <p:nvSpPr>
          <p:cNvPr id="21" name="PlaceHolder 4"/>
          <p:cNvSpPr>
            <a:spLocks noGrp="1"/>
          </p:cNvSpPr>
          <p:nvPr>
            <p:ph type="body"/>
          </p:nvPr>
        </p:nvSpPr>
        <p:spPr>
          <a:xfrm>
            <a:off x="32717160" y="22582800"/>
            <a:ext cx="28110960" cy="11634840"/>
          </a:xfrm>
          <a:prstGeom prst="rect">
            <a:avLst/>
          </a:prstGeom>
        </p:spPr>
        <p:txBody>
          <a:bodyPr lIns="0" rIns="0" tIns="0" bIns="0"/>
          <a:p>
            <a:endParaRPr b="0" lang="en-US" sz="17790" spc="-1" strike="noStrike">
              <a:solidFill>
                <a:srgbClr val="000000"/>
              </a:solidFill>
              <a:uFill>
                <a:solidFill>
                  <a:srgbClr val="ffffff"/>
                </a:solidFill>
              </a:uFill>
              <a:latin typeface="Arial"/>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type="twoObjOverTx" preserve="1">
  <p:cSld name="Title, 2 Content over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3200400" y="1676160"/>
            <a:ext cx="57605040" cy="7022520"/>
          </a:xfrm>
          <a:prstGeom prst="rect">
            <a:avLst/>
          </a:prstGeom>
        </p:spPr>
        <p:txBody>
          <a:bodyPr lIns="0" rIns="0" tIns="0" bIns="0" anchor="ctr"/>
          <a:p>
            <a:pPr algn="ctr"/>
            <a:endParaRPr b="0" lang="en-US" sz="24480" spc="-1" strike="noStrike">
              <a:solidFill>
                <a:srgbClr val="000000"/>
              </a:solidFill>
              <a:uFill>
                <a:solidFill>
                  <a:srgbClr val="ffffff"/>
                </a:solidFill>
              </a:uFill>
              <a:latin typeface="Arial"/>
            </a:endParaRPr>
          </a:p>
        </p:txBody>
      </p:sp>
      <p:sp>
        <p:nvSpPr>
          <p:cNvPr id="23" name="PlaceHolder 2"/>
          <p:cNvSpPr>
            <a:spLocks noGrp="1"/>
          </p:cNvSpPr>
          <p:nvPr>
            <p:ph type="body"/>
          </p:nvPr>
        </p:nvSpPr>
        <p:spPr>
          <a:xfrm>
            <a:off x="3200400" y="9842400"/>
            <a:ext cx="28110960" cy="11634840"/>
          </a:xfrm>
          <a:prstGeom prst="rect">
            <a:avLst/>
          </a:prstGeom>
        </p:spPr>
        <p:txBody>
          <a:bodyPr lIns="0" rIns="0" tIns="0" bIns="0"/>
          <a:p>
            <a:endParaRPr b="0" lang="en-US" sz="17790" spc="-1" strike="noStrike">
              <a:solidFill>
                <a:srgbClr val="000000"/>
              </a:solidFill>
              <a:uFill>
                <a:solidFill>
                  <a:srgbClr val="ffffff"/>
                </a:solidFill>
              </a:uFill>
              <a:latin typeface="Arial"/>
            </a:endParaRPr>
          </a:p>
        </p:txBody>
      </p:sp>
      <p:sp>
        <p:nvSpPr>
          <p:cNvPr id="24" name="PlaceHolder 3"/>
          <p:cNvSpPr>
            <a:spLocks noGrp="1"/>
          </p:cNvSpPr>
          <p:nvPr>
            <p:ph type="body"/>
          </p:nvPr>
        </p:nvSpPr>
        <p:spPr>
          <a:xfrm>
            <a:off x="32717160" y="9842400"/>
            <a:ext cx="28110960" cy="11634840"/>
          </a:xfrm>
          <a:prstGeom prst="rect">
            <a:avLst/>
          </a:prstGeom>
        </p:spPr>
        <p:txBody>
          <a:bodyPr lIns="0" rIns="0" tIns="0" bIns="0"/>
          <a:p>
            <a:endParaRPr b="0" lang="en-US" sz="17790" spc="-1" strike="noStrike">
              <a:solidFill>
                <a:srgbClr val="000000"/>
              </a:solidFill>
              <a:uFill>
                <a:solidFill>
                  <a:srgbClr val="ffffff"/>
                </a:solidFill>
              </a:uFill>
              <a:latin typeface="Arial"/>
            </a:endParaRPr>
          </a:p>
        </p:txBody>
      </p:sp>
      <p:sp>
        <p:nvSpPr>
          <p:cNvPr id="25" name="PlaceHolder 4"/>
          <p:cNvSpPr>
            <a:spLocks noGrp="1"/>
          </p:cNvSpPr>
          <p:nvPr>
            <p:ph type="body"/>
          </p:nvPr>
        </p:nvSpPr>
        <p:spPr>
          <a:xfrm>
            <a:off x="3200400" y="22582800"/>
            <a:ext cx="57605040" cy="11634840"/>
          </a:xfrm>
          <a:prstGeom prst="rect">
            <a:avLst/>
          </a:prstGeom>
        </p:spPr>
        <p:txBody>
          <a:bodyPr lIns="0" rIns="0" tIns="0" bIns="0"/>
          <a:p>
            <a:endParaRPr b="0" lang="en-US" sz="17790" spc="-1" strike="noStrike">
              <a:solidFill>
                <a:srgbClr val="000000"/>
              </a:solidFill>
              <a:uFill>
                <a:solidFill>
                  <a:srgbClr val="ffffff"/>
                </a:solidFill>
              </a:uFill>
              <a:latin typeface="Arial"/>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jpeg"/><Relationship Id="rId3" Type="http://schemas.openxmlformats.org/officeDocument/2006/relationships/slideLayout" Target="../slideLayouts/slideLayout1.xml"/><Relationship Id="rId4" Type="http://schemas.openxmlformats.org/officeDocument/2006/relationships/slideLayout" Target="../slideLayouts/slideLayout2.xml"/><Relationship Id="rId5" Type="http://schemas.openxmlformats.org/officeDocument/2006/relationships/slideLayout" Target="../slideLayouts/slideLayout3.xml"/><Relationship Id="rId6" Type="http://schemas.openxmlformats.org/officeDocument/2006/relationships/slideLayout" Target="../slideLayouts/slideLayout4.xml"/><Relationship Id="rId7" Type="http://schemas.openxmlformats.org/officeDocument/2006/relationships/slideLayout" Target="../slideLayouts/slideLayout5.xml"/><Relationship Id="rId8" Type="http://schemas.openxmlformats.org/officeDocument/2006/relationships/slideLayout" Target="../slideLayouts/slideLayout6.xml"/><Relationship Id="rId9" Type="http://schemas.openxmlformats.org/officeDocument/2006/relationships/slideLayout" Target="../slideLayouts/slideLayout7.xml"/><Relationship Id="rId10" Type="http://schemas.openxmlformats.org/officeDocument/2006/relationships/slideLayout" Target="../slideLayouts/slideLayout8.xml"/><Relationship Id="rId11" Type="http://schemas.openxmlformats.org/officeDocument/2006/relationships/slideLayout" Target="../slideLayouts/slideLayout9.xml"/><Relationship Id="rId12" Type="http://schemas.openxmlformats.org/officeDocument/2006/relationships/slideLayout" Target="../slideLayouts/slideLayout10.xml"/><Relationship Id="rId13" Type="http://schemas.openxmlformats.org/officeDocument/2006/relationships/slideLayout" Target="../slideLayouts/slideLayout11.xml"/><Relationship Id="rId14" Type="http://schemas.openxmlformats.org/officeDocument/2006/relationships/slideLayout" Target="../slideLayouts/slideLayout12.xml"/>
</Relationships>
</file>

<file path=ppt/slideMasters/slideMaster1.xml><?xml version="1.0" encoding="utf-8"?>
<p:sldMaster xmlns:a="http://schemas.openxmlformats.org/drawingml/2006/main" xmlns:p="http://schemas.openxmlformats.org/presentationml/2006/main" xmlns:r="http://schemas.openxmlformats.org/officeDocument/2006/relationships">
  <p:cSld>
    <p:bg>
      <p:bgPr>
        <a:blipFill>
          <a:blip r:embed="rId2"/>
          <a:stretch>
            <a:fillRect/>
          </a:stretch>
        </a:blipFill>
      </p:bgPr>
    </p:bg>
    <p:spTree>
      <p:nvGrpSpPr>
        <p:cNvPr id="1" name=""/>
        <p:cNvGrpSpPr/>
        <p:nvPr/>
      </p:nvGrpSpPr>
      <p:grpSpPr>
        <a:xfrm>
          <a:off x="0" y="0"/>
          <a:ext cx="0" cy="0"/>
          <a:chOff x="0" y="0"/>
          <a:chExt cx="0" cy="0"/>
        </a:xfrm>
      </p:grpSpPr>
      <p:sp>
        <p:nvSpPr>
          <p:cNvPr id="0" name="PlaceHolder 1"/>
          <p:cNvSpPr>
            <a:spLocks noGrp="1"/>
          </p:cNvSpPr>
          <p:nvPr>
            <p:ph type="title"/>
          </p:nvPr>
        </p:nvSpPr>
        <p:spPr>
          <a:xfrm>
            <a:off x="3200400" y="1676160"/>
            <a:ext cx="57605040" cy="7022520"/>
          </a:xfrm>
          <a:prstGeom prst="rect">
            <a:avLst/>
          </a:prstGeom>
        </p:spPr>
        <p:txBody>
          <a:bodyPr lIns="0" rIns="0" tIns="0" bIns="0" anchor="ctr"/>
          <a:p>
            <a:pPr algn="ctr"/>
            <a:r>
              <a:rPr b="0" lang="en-US" sz="24480" spc="-1" strike="noStrike">
                <a:solidFill>
                  <a:srgbClr val="000000"/>
                </a:solidFill>
                <a:uFill>
                  <a:solidFill>
                    <a:srgbClr val="ffffff"/>
                  </a:solidFill>
                </a:uFill>
                <a:latin typeface="Arial"/>
              </a:rPr>
              <a:t>Click to edit the title text format</a:t>
            </a:r>
            <a:endParaRPr b="0" lang="en-US" sz="24480" spc="-1" strike="noStrike">
              <a:solidFill>
                <a:srgbClr val="000000"/>
              </a:solidFill>
              <a:uFill>
                <a:solidFill>
                  <a:srgbClr val="ffffff"/>
                </a:solidFill>
              </a:uFill>
              <a:latin typeface="Arial"/>
            </a:endParaRPr>
          </a:p>
        </p:txBody>
      </p:sp>
      <p:sp>
        <p:nvSpPr>
          <p:cNvPr id="1" name="PlaceHolder 2"/>
          <p:cNvSpPr>
            <a:spLocks noGrp="1"/>
          </p:cNvSpPr>
          <p:nvPr>
            <p:ph type="body"/>
          </p:nvPr>
        </p:nvSpPr>
        <p:spPr>
          <a:xfrm>
            <a:off x="3200400" y="9842400"/>
            <a:ext cx="57605040" cy="24392160"/>
          </a:xfrm>
          <a:prstGeom prst="rect">
            <a:avLst/>
          </a:prstGeom>
        </p:spPr>
        <p:txBody>
          <a:bodyPr lIns="0" rIns="0" tIns="0" bIns="0"/>
          <a:p>
            <a:pPr marL="432000" indent="-324000">
              <a:buClr>
                <a:srgbClr val="000000"/>
              </a:buClr>
              <a:buSzPct val="45000"/>
              <a:buFont typeface="Wingdings" charset="2"/>
              <a:buChar char=""/>
            </a:pPr>
            <a:r>
              <a:rPr b="0" lang="en-US" sz="17790" spc="-1" strike="noStrike">
                <a:solidFill>
                  <a:srgbClr val="000000"/>
                </a:solidFill>
                <a:uFill>
                  <a:solidFill>
                    <a:srgbClr val="ffffff"/>
                  </a:solidFill>
                </a:uFill>
                <a:latin typeface="Arial"/>
              </a:rPr>
              <a:t>Click to edit the outline text format</a:t>
            </a:r>
            <a:endParaRPr b="0" lang="en-US" sz="17790" spc="-1" strike="noStrike">
              <a:solidFill>
                <a:srgbClr val="000000"/>
              </a:solidFill>
              <a:uFill>
                <a:solidFill>
                  <a:srgbClr val="ffffff"/>
                </a:solidFill>
              </a:uFill>
              <a:latin typeface="Arial"/>
            </a:endParaRPr>
          </a:p>
          <a:p>
            <a:pPr lvl="1" marL="864000" indent="-324000">
              <a:buClr>
                <a:srgbClr val="000000"/>
              </a:buClr>
              <a:buSzPct val="75000"/>
              <a:buFont typeface="Symbol" charset="2"/>
              <a:buChar char=""/>
            </a:pPr>
            <a:r>
              <a:rPr b="0" lang="en-US" sz="15570" spc="-1" strike="noStrike">
                <a:solidFill>
                  <a:srgbClr val="000000"/>
                </a:solidFill>
                <a:uFill>
                  <a:solidFill>
                    <a:srgbClr val="ffffff"/>
                  </a:solidFill>
                </a:uFill>
                <a:latin typeface="Arial"/>
              </a:rPr>
              <a:t>Second Outline Level</a:t>
            </a:r>
            <a:endParaRPr b="0" lang="en-US" sz="15570" spc="-1" strike="noStrike">
              <a:solidFill>
                <a:srgbClr val="000000"/>
              </a:solidFill>
              <a:uFill>
                <a:solidFill>
                  <a:srgbClr val="ffffff"/>
                </a:solidFill>
              </a:uFill>
              <a:latin typeface="Arial"/>
            </a:endParaRPr>
          </a:p>
          <a:p>
            <a:pPr lvl="2" marL="1296000" indent="-288000">
              <a:buClr>
                <a:srgbClr val="000000"/>
              </a:buClr>
              <a:buSzPct val="45000"/>
              <a:buFont typeface="Wingdings" charset="2"/>
              <a:buChar char=""/>
            </a:pPr>
            <a:r>
              <a:rPr b="0" lang="en-US" sz="13339" spc="-1" strike="noStrike">
                <a:solidFill>
                  <a:srgbClr val="000000"/>
                </a:solidFill>
                <a:uFill>
                  <a:solidFill>
                    <a:srgbClr val="ffffff"/>
                  </a:solidFill>
                </a:uFill>
                <a:latin typeface="Arial"/>
              </a:rPr>
              <a:t>Third Outline Level</a:t>
            </a:r>
            <a:endParaRPr b="0" lang="en-US" sz="13339" spc="-1" strike="noStrike">
              <a:solidFill>
                <a:srgbClr val="000000"/>
              </a:solidFill>
              <a:uFill>
                <a:solidFill>
                  <a:srgbClr val="ffffff"/>
                </a:solidFill>
              </a:uFill>
              <a:latin typeface="Arial"/>
            </a:endParaRPr>
          </a:p>
          <a:p>
            <a:pPr lvl="3" marL="1728000" indent="-216000">
              <a:buClr>
                <a:srgbClr val="000000"/>
              </a:buClr>
              <a:buSzPct val="75000"/>
              <a:buFont typeface="Symbol" charset="2"/>
              <a:buChar char=""/>
            </a:pPr>
            <a:r>
              <a:rPr b="0" lang="en-US" sz="11120" spc="-1" strike="noStrike">
                <a:solidFill>
                  <a:srgbClr val="000000"/>
                </a:solidFill>
                <a:uFill>
                  <a:solidFill>
                    <a:srgbClr val="ffffff"/>
                  </a:solidFill>
                </a:uFill>
                <a:latin typeface="Arial"/>
              </a:rPr>
              <a:t>Fourth Outline Level</a:t>
            </a:r>
            <a:endParaRPr b="0" lang="en-US" sz="11120" spc="-1" strike="noStrike">
              <a:solidFill>
                <a:srgbClr val="000000"/>
              </a:solidFill>
              <a:uFill>
                <a:solidFill>
                  <a:srgbClr val="ffffff"/>
                </a:solidFill>
              </a:uFill>
              <a:latin typeface="Arial"/>
            </a:endParaRPr>
          </a:p>
          <a:p>
            <a:pPr lvl="4" marL="2160000" indent="-216000">
              <a:buClr>
                <a:srgbClr val="000000"/>
              </a:buClr>
              <a:buSzPct val="45000"/>
              <a:buFont typeface="Wingdings" charset="2"/>
              <a:buChar char=""/>
            </a:pPr>
            <a:r>
              <a:rPr b="0" lang="en-US" sz="11120" spc="-1" strike="noStrike">
                <a:solidFill>
                  <a:srgbClr val="000000"/>
                </a:solidFill>
                <a:uFill>
                  <a:solidFill>
                    <a:srgbClr val="ffffff"/>
                  </a:solidFill>
                </a:uFill>
                <a:latin typeface="Arial"/>
              </a:rPr>
              <a:t>Fifth Outline Level</a:t>
            </a:r>
            <a:endParaRPr b="0" lang="en-US" sz="11120" spc="-1" strike="noStrike">
              <a:solidFill>
                <a:srgbClr val="000000"/>
              </a:solidFill>
              <a:uFill>
                <a:solidFill>
                  <a:srgbClr val="ffffff"/>
                </a:solidFill>
              </a:uFill>
              <a:latin typeface="Arial"/>
            </a:endParaRPr>
          </a:p>
          <a:p>
            <a:pPr lvl="5" marL="2592000" indent="-216000">
              <a:buClr>
                <a:srgbClr val="000000"/>
              </a:buClr>
              <a:buSzPct val="45000"/>
              <a:buFont typeface="Wingdings" charset="2"/>
              <a:buChar char=""/>
            </a:pPr>
            <a:r>
              <a:rPr b="0" lang="en-US" sz="11120" spc="-1" strike="noStrike">
                <a:solidFill>
                  <a:srgbClr val="000000"/>
                </a:solidFill>
                <a:uFill>
                  <a:solidFill>
                    <a:srgbClr val="ffffff"/>
                  </a:solidFill>
                </a:uFill>
                <a:latin typeface="Arial"/>
              </a:rPr>
              <a:t>Sixth Outline Level</a:t>
            </a:r>
            <a:endParaRPr b="0" lang="en-US" sz="11120" spc="-1" strike="noStrike">
              <a:solidFill>
                <a:srgbClr val="000000"/>
              </a:solidFill>
              <a:uFill>
                <a:solidFill>
                  <a:srgbClr val="ffffff"/>
                </a:solidFill>
              </a:uFill>
              <a:latin typeface="Arial"/>
            </a:endParaRPr>
          </a:p>
          <a:p>
            <a:pPr lvl="6" marL="3024000" indent="-216000">
              <a:buClr>
                <a:srgbClr val="000000"/>
              </a:buClr>
              <a:buSzPct val="45000"/>
              <a:buFont typeface="Wingdings" charset="2"/>
              <a:buChar char=""/>
            </a:pPr>
            <a:r>
              <a:rPr b="0" lang="en-US" sz="11120" spc="-1" strike="noStrike">
                <a:solidFill>
                  <a:srgbClr val="000000"/>
                </a:solidFill>
                <a:uFill>
                  <a:solidFill>
                    <a:srgbClr val="ffffff"/>
                  </a:solidFill>
                </a:uFill>
                <a:latin typeface="Arial"/>
              </a:rPr>
              <a:t>Seventh Outline Level</a:t>
            </a:r>
            <a:endParaRPr b="0" lang="en-US" sz="11120" spc="-1" strike="noStrike">
              <a:solidFill>
                <a:srgbClr val="000000"/>
              </a:solidFill>
              <a:uFill>
                <a:solidFill>
                  <a:srgbClr val="ffffff"/>
                </a:solidFill>
              </a:uFill>
              <a:latin typeface="Arial"/>
            </a:endParaRPr>
          </a:p>
        </p:txBody>
      </p:sp>
      <p:sp>
        <p:nvSpPr>
          <p:cNvPr id="2" name="PlaceHolder 3"/>
          <p:cNvSpPr>
            <a:spLocks noGrp="1"/>
          </p:cNvSpPr>
          <p:nvPr>
            <p:ph type="dt"/>
          </p:nvPr>
        </p:nvSpPr>
        <p:spPr>
          <a:xfrm>
            <a:off x="3200400" y="38318760"/>
            <a:ext cx="14911560" cy="2900160"/>
          </a:xfrm>
          <a:prstGeom prst="rect">
            <a:avLst/>
          </a:prstGeom>
        </p:spPr>
        <p:txBody>
          <a:bodyPr lIns="0" rIns="0" tIns="0" bIns="0"/>
          <a:p>
            <a:r>
              <a:rPr b="0" lang="en-US" sz="1400" spc="-1" strike="noStrike">
                <a:solidFill>
                  <a:srgbClr val="000000"/>
                </a:solidFill>
                <a:uFill>
                  <a:solidFill>
                    <a:srgbClr val="ffffff"/>
                  </a:solidFill>
                </a:uFill>
                <a:latin typeface="Times New Roman"/>
              </a:rPr>
              <a:t>&lt;date/time&gt;</a:t>
            </a:r>
            <a:endParaRPr b="0" lang="en-US" sz="1400" spc="-1" strike="noStrike">
              <a:solidFill>
                <a:srgbClr val="000000"/>
              </a:solidFill>
              <a:uFill>
                <a:solidFill>
                  <a:srgbClr val="ffffff"/>
                </a:solidFill>
              </a:uFill>
              <a:latin typeface="Times New Roman"/>
            </a:endParaRPr>
          </a:p>
        </p:txBody>
      </p:sp>
      <p:sp>
        <p:nvSpPr>
          <p:cNvPr id="3" name="PlaceHolder 4"/>
          <p:cNvSpPr>
            <a:spLocks noGrp="1"/>
          </p:cNvSpPr>
          <p:nvPr>
            <p:ph type="ftr"/>
          </p:nvPr>
        </p:nvSpPr>
        <p:spPr>
          <a:xfrm>
            <a:off x="21890520" y="38318760"/>
            <a:ext cx="20288160" cy="2900160"/>
          </a:xfrm>
          <a:prstGeom prst="rect">
            <a:avLst/>
          </a:prstGeom>
        </p:spPr>
        <p:txBody>
          <a:bodyPr lIns="0" rIns="0" tIns="0" bIns="0"/>
          <a:p>
            <a:pPr algn="ctr"/>
            <a:r>
              <a:rPr b="0" lang="en-US" sz="1400" spc="-1" strike="noStrike">
                <a:solidFill>
                  <a:srgbClr val="000000"/>
                </a:solidFill>
                <a:uFill>
                  <a:solidFill>
                    <a:srgbClr val="ffffff"/>
                  </a:solidFill>
                </a:uFill>
                <a:latin typeface="Times New Roman"/>
              </a:rPr>
              <a:t>&lt;footer&gt;</a:t>
            </a:r>
            <a:endParaRPr b="0" lang="en-US" sz="1400" spc="-1" strike="noStrike">
              <a:solidFill>
                <a:srgbClr val="000000"/>
              </a:solidFill>
              <a:uFill>
                <a:solidFill>
                  <a:srgbClr val="ffffff"/>
                </a:solidFill>
              </a:uFill>
              <a:latin typeface="Times New Roman"/>
            </a:endParaRPr>
          </a:p>
        </p:txBody>
      </p:sp>
      <p:sp>
        <p:nvSpPr>
          <p:cNvPr id="4" name="PlaceHolder 5"/>
          <p:cNvSpPr>
            <a:spLocks noGrp="1"/>
          </p:cNvSpPr>
          <p:nvPr>
            <p:ph type="sldNum"/>
          </p:nvPr>
        </p:nvSpPr>
        <p:spPr>
          <a:xfrm>
            <a:off x="45891360" y="38318760"/>
            <a:ext cx="14911560" cy="2900160"/>
          </a:xfrm>
          <a:prstGeom prst="rect">
            <a:avLst/>
          </a:prstGeom>
        </p:spPr>
        <p:txBody>
          <a:bodyPr lIns="0" rIns="0" tIns="0" bIns="0"/>
          <a:p>
            <a:pPr algn="r"/>
            <a:fld id="{56BAB1F3-AFF1-47AA-B19A-266956D8C43B}" type="slidenum">
              <a:rPr b="0" lang="en-US" sz="1400" spc="-1" strike="noStrike">
                <a:solidFill>
                  <a:srgbClr val="000000"/>
                </a:solidFill>
                <a:uFill>
                  <a:solidFill>
                    <a:srgbClr val="ffffff"/>
                  </a:solidFill>
                </a:uFill>
                <a:latin typeface="Times New Roman"/>
              </a:rPr>
              <a:t>&lt;number&gt;</a:t>
            </a:fld>
            <a:endParaRPr b="0" lang="en-US" sz="1400" spc="-1" strike="noStrike">
              <a:solidFill>
                <a:srgbClr val="000000"/>
              </a:solidFill>
              <a:uFill>
                <a:solidFill>
                  <a:srgbClr val="ffffff"/>
                </a:solidFill>
              </a:uFill>
              <a:latin typeface="Times New Roman"/>
            </a:endParaRPr>
          </a:p>
        </p:txBody>
      </p:sp>
    </p:spTree>
  </p:cSld>
  <p:clrMap bg1="lt1" bg2="lt2" tx1="dk1" tx2="dk2" accent1="accent1" accent2="accent2" accent3="accent3" accent4="accent4" accent5="accent5" accent6="accent6" hlink="hlink" folHlink="folHlink"/>
  <p:sldLayoutIdLst>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0" r:id="rId14"/>
  </p:sldLayoutIdLst>
</p:sldMaster>
</file>

<file path=ppt/slides/_rels/slide1.xml.rels><?xml version="1.0" encoding="UTF-8"?>
<Relationships xmlns="http://schemas.openxmlformats.org/package/2006/relationships"><Relationship Id="rId1" Type="http://schemas.openxmlformats.org/officeDocument/2006/relationships/slideLayout" Target="../slideLayouts/slideLayout2.xml"/>
</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pic>
        <p:nvPicPr>
          <p:cNvPr id="39" name="" descr=""/>
          <p:cNvPicPr/>
          <p:nvPr/>
        </p:nvPicPr>
        <p:blipFill>
          <a:blip r:embed=""/>
          <a:stretch/>
        </p:blipFill>
        <p:spPr>
          <a:xfrm>
            <a:off x="0" y="0"/>
            <a:ext cx="64008000" cy="42062400"/>
          </a:xfrm>
          <a:prstGeom prst="rect">
            <a:avLst/>
          </a:prstGeom>
          <a:ln>
            <a:noFill/>
          </a:ln>
        </p:spPr>
      </p:pic>
      <p:sp>
        <p:nvSpPr>
          <p:cNvPr id="40" name="TextShape 1"/>
          <p:cNvSpPr txBox="1"/>
          <p:nvPr/>
        </p:nvSpPr>
        <p:spPr>
          <a:xfrm>
            <a:off x="12527280" y="484200"/>
            <a:ext cx="38953440" cy="6923520"/>
          </a:xfrm>
          <a:prstGeom prst="rect">
            <a:avLst/>
          </a:prstGeom>
          <a:solidFill>
            <a:srgbClr val="ffffff"/>
          </a:solidFill>
          <a:ln>
            <a:noFill/>
          </a:ln>
        </p:spPr>
        <p:txBody>
          <a:bodyPr lIns="0" rIns="0" tIns="0" bIns="0" anchor="ctr"/>
          <a:p>
            <a:pPr algn="ctr"/>
            <a:r>
              <a:rPr b="0" lang="en-US" sz="9600" spc="-1" strike="noStrike">
                <a:solidFill>
                  <a:srgbClr val="000000"/>
                </a:solidFill>
                <a:uFill>
                  <a:solidFill>
                    <a:srgbClr val="ffffff"/>
                  </a:solidFill>
                </a:uFill>
                <a:latin typeface="Arial"/>
              </a:rPr>
              <a:t>Neuroscience Gateway: Enabling Easy Path to Supercomputing</a:t>
            </a:r>
            <a:r>
              <a:rPr b="0" lang="en-US" sz="9600" spc="-1" strike="noStrike">
                <a:solidFill>
                  <a:srgbClr val="000000"/>
                </a:solidFill>
                <a:uFill>
                  <a:solidFill>
                    <a:srgbClr val="ffffff"/>
                  </a:solidFill>
                </a:uFill>
                <a:latin typeface="Arial"/>
              </a:rPr>
              <a:t>
</a:t>
            </a:r>
            <a:r>
              <a:rPr b="0" lang="en-US" sz="9600" spc="-1" strike="noStrike">
                <a:solidFill>
                  <a:srgbClr val="000000"/>
                </a:solidFill>
                <a:uFill>
                  <a:solidFill>
                    <a:srgbClr val="ffffff"/>
                  </a:solidFill>
                </a:uFill>
                <a:latin typeface="Arial"/>
              </a:rPr>
              <a:t>for Neuroscience Research and Education</a:t>
            </a:r>
            <a:r>
              <a:rPr b="0" lang="en-US" sz="6000" spc="-1" strike="noStrike">
                <a:solidFill>
                  <a:srgbClr val="000000"/>
                </a:solidFill>
                <a:uFill>
                  <a:solidFill>
                    <a:srgbClr val="ffffff"/>
                  </a:solidFill>
                </a:uFill>
                <a:latin typeface="Arial"/>
              </a:rPr>
              <a:t>
</a:t>
            </a:r>
            <a:r>
              <a:rPr b="0" lang="en-US" sz="7200" spc="-1" strike="noStrike">
                <a:solidFill>
                  <a:srgbClr val="000000"/>
                </a:solidFill>
                <a:uFill>
                  <a:solidFill>
                    <a:srgbClr val="ffffff"/>
                  </a:solidFill>
                </a:uFill>
                <a:latin typeface="Arial"/>
              </a:rPr>
              <a:t>Amitava Majumdar</a:t>
            </a:r>
            <a:r>
              <a:rPr b="0" lang="en-US" sz="10551" spc="-1" strike="noStrike" baseline="33000">
                <a:solidFill>
                  <a:srgbClr val="000000"/>
                </a:solidFill>
                <a:uFill>
                  <a:solidFill>
                    <a:srgbClr val="ffffff"/>
                  </a:solidFill>
                </a:uFill>
                <a:latin typeface="Arial"/>
              </a:rPr>
              <a:t>1</a:t>
            </a:r>
            <a:r>
              <a:rPr b="0" lang="en-US" sz="7200" spc="-1" strike="noStrike">
                <a:solidFill>
                  <a:srgbClr val="000000"/>
                </a:solidFill>
                <a:uFill>
                  <a:solidFill>
                    <a:srgbClr val="ffffff"/>
                  </a:solidFill>
                </a:uFill>
                <a:latin typeface="Arial"/>
              </a:rPr>
              <a:t>, Subhashini Sivagnanam</a:t>
            </a:r>
            <a:r>
              <a:rPr b="0" lang="en-US" sz="10551" spc="-1" strike="noStrike" baseline="33000">
                <a:solidFill>
                  <a:srgbClr val="000000"/>
                </a:solidFill>
                <a:uFill>
                  <a:solidFill>
                    <a:srgbClr val="ffffff"/>
                  </a:solidFill>
                </a:uFill>
                <a:latin typeface="Arial"/>
              </a:rPr>
              <a:t>1</a:t>
            </a:r>
            <a:r>
              <a:rPr b="0" lang="en-US" sz="7200" spc="-1" strike="noStrike">
                <a:solidFill>
                  <a:srgbClr val="000000"/>
                </a:solidFill>
                <a:uFill>
                  <a:solidFill>
                    <a:srgbClr val="ffffff"/>
                  </a:solidFill>
                </a:uFill>
                <a:latin typeface="Arial"/>
              </a:rPr>
              <a:t>, Ted. Carnevale</a:t>
            </a:r>
            <a:r>
              <a:rPr b="0" lang="en-US" sz="10551" spc="-1" strike="noStrike" baseline="33000">
                <a:solidFill>
                  <a:srgbClr val="000000"/>
                </a:solidFill>
                <a:uFill>
                  <a:solidFill>
                    <a:srgbClr val="ffffff"/>
                  </a:solidFill>
                </a:uFill>
                <a:latin typeface="Arial"/>
              </a:rPr>
              <a:t>2</a:t>
            </a:r>
            <a:r>
              <a:rPr b="0" lang="en-US" sz="7200" spc="-1" strike="noStrike">
                <a:solidFill>
                  <a:srgbClr val="000000"/>
                </a:solidFill>
                <a:uFill>
                  <a:solidFill>
                    <a:srgbClr val="ffffff"/>
                  </a:solidFill>
                </a:uFill>
                <a:latin typeface="Arial"/>
              </a:rPr>
              <a:t>, Kenneth Yoshimoto</a:t>
            </a:r>
            <a:r>
              <a:rPr b="0" lang="en-US" sz="10551" spc="-1" strike="noStrike" baseline="33000">
                <a:solidFill>
                  <a:srgbClr val="000000"/>
                </a:solidFill>
                <a:uFill>
                  <a:solidFill>
                    <a:srgbClr val="ffffff"/>
                  </a:solidFill>
                </a:uFill>
                <a:latin typeface="Arial"/>
              </a:rPr>
              <a:t>1</a:t>
            </a:r>
            <a:r>
              <a:rPr b="0" lang="en-US" sz="6000" spc="-1" strike="noStrike">
                <a:solidFill>
                  <a:srgbClr val="000000"/>
                </a:solidFill>
                <a:uFill>
                  <a:solidFill>
                    <a:srgbClr val="ffffff"/>
                  </a:solidFill>
                </a:uFill>
                <a:latin typeface="Arial"/>
              </a:rPr>
              <a:t>
</a:t>
            </a:r>
            <a:r>
              <a:rPr b="0" lang="en-US" sz="8793" spc="-1" strike="noStrike" baseline="33000">
                <a:solidFill>
                  <a:srgbClr val="000000"/>
                </a:solidFill>
                <a:uFill>
                  <a:solidFill>
                    <a:srgbClr val="ffffff"/>
                  </a:solidFill>
                </a:uFill>
                <a:latin typeface="Arial"/>
              </a:rPr>
              <a:t>1</a:t>
            </a:r>
            <a:r>
              <a:rPr b="0" lang="en-US" sz="6000" spc="-1" strike="noStrike">
                <a:solidFill>
                  <a:srgbClr val="000000"/>
                </a:solidFill>
                <a:uFill>
                  <a:solidFill>
                    <a:srgbClr val="ffffff"/>
                  </a:solidFill>
                </a:uFill>
                <a:latin typeface="Arial"/>
              </a:rPr>
              <a:t>UCSD, San Diego, CA; </a:t>
            </a:r>
            <a:r>
              <a:rPr b="0" lang="en-US" sz="8793" spc="-1" strike="noStrike" baseline="33000">
                <a:solidFill>
                  <a:srgbClr val="000000"/>
                </a:solidFill>
                <a:uFill>
                  <a:solidFill>
                    <a:srgbClr val="ffffff"/>
                  </a:solidFill>
                </a:uFill>
                <a:latin typeface="Arial"/>
              </a:rPr>
              <a:t>2</a:t>
            </a:r>
            <a:r>
              <a:rPr b="0" lang="en-US" sz="6000" spc="-1" strike="noStrike">
                <a:solidFill>
                  <a:srgbClr val="000000"/>
                </a:solidFill>
                <a:uFill>
                  <a:solidFill>
                    <a:srgbClr val="ffffff"/>
                  </a:solidFill>
                </a:uFill>
                <a:latin typeface="Arial"/>
              </a:rPr>
              <a:t>Yale University, New Haven, CT</a:t>
            </a:r>
            <a:endParaRPr b="0" lang="en-US" sz="24480" spc="-1" strike="noStrike">
              <a:solidFill>
                <a:srgbClr val="000000"/>
              </a:solidFill>
              <a:uFill>
                <a:solidFill>
                  <a:srgbClr val="ffffff"/>
                </a:solidFill>
              </a:uFill>
              <a:latin typeface="Arial"/>
            </a:endParaRPr>
          </a:p>
        </p:txBody>
      </p:sp>
      <p:sp>
        <p:nvSpPr>
          <p:cNvPr id="41" name="TextShape 2"/>
          <p:cNvSpPr txBox="1"/>
          <p:nvPr/>
        </p:nvSpPr>
        <p:spPr>
          <a:xfrm>
            <a:off x="16916400" y="7863840"/>
            <a:ext cx="14630400" cy="33375600"/>
          </a:xfrm>
          <a:prstGeom prst="rect">
            <a:avLst/>
          </a:prstGeom>
          <a:solidFill>
            <a:srgbClr val="ffffff"/>
          </a:solidFill>
          <a:ln>
            <a:solidFill>
              <a:srgbClr val="000000"/>
            </a:solidFill>
          </a:ln>
        </p:spPr>
        <p:txBody>
          <a:bodyPr lIns="438840" rIns="438840" tIns="438840" bIns="438840"/>
          <a:p>
            <a:pPr algn="ctr"/>
            <a:endParaRPr b="0" lang="en-US" sz="1800" spc="-1" strike="noStrike">
              <a:solidFill>
                <a:srgbClr val="000000"/>
              </a:solidFill>
              <a:uFill>
                <a:solidFill>
                  <a:srgbClr val="ffffff"/>
                </a:solidFill>
              </a:uFill>
              <a:latin typeface="Arial"/>
            </a:endParaRPr>
          </a:p>
          <a:p>
            <a:pPr algn="ctr"/>
            <a:endParaRPr b="0" lang="en-US" sz="1800" spc="-1" strike="noStrike">
              <a:solidFill>
                <a:srgbClr val="000000"/>
              </a:solidFill>
              <a:uFill>
                <a:solidFill>
                  <a:srgbClr val="ffffff"/>
                </a:solidFill>
              </a:uFill>
              <a:latin typeface="Arial"/>
            </a:endParaRPr>
          </a:p>
          <a:p>
            <a:pPr algn="ctr"/>
            <a:endParaRPr b="0" lang="en-US" sz="1800" spc="-1" strike="noStrike">
              <a:solidFill>
                <a:srgbClr val="000000"/>
              </a:solidFill>
              <a:uFill>
                <a:solidFill>
                  <a:srgbClr val="ffffff"/>
                </a:solidFill>
              </a:uFill>
              <a:latin typeface="Arial"/>
            </a:endParaRPr>
          </a:p>
          <a:p>
            <a:pPr algn="ctr"/>
            <a:endParaRPr b="0" lang="en-US" sz="1800" spc="-1" strike="noStrike">
              <a:solidFill>
                <a:srgbClr val="000000"/>
              </a:solidFill>
              <a:uFill>
                <a:solidFill>
                  <a:srgbClr val="ffffff"/>
                </a:solidFill>
              </a:uFill>
              <a:latin typeface="Arial"/>
            </a:endParaRPr>
          </a:p>
          <a:p>
            <a:pPr algn="ctr"/>
            <a:endParaRPr b="0" lang="en-US" sz="1800" spc="-1" strike="noStrike">
              <a:solidFill>
                <a:srgbClr val="000000"/>
              </a:solidFill>
              <a:uFill>
                <a:solidFill>
                  <a:srgbClr val="ffffff"/>
                </a:solidFill>
              </a:uFill>
              <a:latin typeface="Arial"/>
            </a:endParaRPr>
          </a:p>
          <a:p>
            <a:pPr algn="ctr"/>
            <a:endParaRPr b="0" lang="en-US" sz="1800" spc="-1" strike="noStrike">
              <a:solidFill>
                <a:srgbClr val="000000"/>
              </a:solidFill>
              <a:uFill>
                <a:solidFill>
                  <a:srgbClr val="ffffff"/>
                </a:solidFill>
              </a:uFill>
              <a:latin typeface="Arial"/>
            </a:endParaRPr>
          </a:p>
          <a:p>
            <a:pPr algn="ctr"/>
            <a:endParaRPr b="0" lang="en-US" sz="1800" spc="-1" strike="noStrike">
              <a:solidFill>
                <a:srgbClr val="000000"/>
              </a:solidFill>
              <a:uFill>
                <a:solidFill>
                  <a:srgbClr val="ffffff"/>
                </a:solidFill>
              </a:uFill>
              <a:latin typeface="Arial"/>
            </a:endParaRPr>
          </a:p>
          <a:p>
            <a:pPr algn="ctr"/>
            <a:endParaRPr b="0" lang="en-US" sz="1800" spc="-1" strike="noStrike">
              <a:solidFill>
                <a:srgbClr val="000000"/>
              </a:solidFill>
              <a:uFill>
                <a:solidFill>
                  <a:srgbClr val="ffffff"/>
                </a:solidFill>
              </a:uFill>
              <a:latin typeface="Arial"/>
            </a:endParaRPr>
          </a:p>
          <a:p>
            <a:pPr algn="ctr"/>
            <a:endParaRPr b="0" lang="en-US" sz="1800" spc="-1" strike="noStrike">
              <a:solidFill>
                <a:srgbClr val="000000"/>
              </a:solidFill>
              <a:uFill>
                <a:solidFill>
                  <a:srgbClr val="ffffff"/>
                </a:solidFill>
              </a:uFill>
              <a:latin typeface="Arial"/>
            </a:endParaRPr>
          </a:p>
          <a:p>
            <a:pPr algn="ctr"/>
            <a:r>
              <a:rPr b="1" lang="en-US" sz="6000" spc="-1" strike="noStrike">
                <a:solidFill>
                  <a:srgbClr val="000000"/>
                </a:solidFill>
                <a:uFill>
                  <a:solidFill>
                    <a:srgbClr val="ffffff"/>
                  </a:solidFill>
                </a:uFill>
                <a:latin typeface="Arial"/>
              </a:rPr>
              <a:t>GUI and Programmatic Access</a:t>
            </a:r>
            <a:endParaRPr b="0" lang="en-US" sz="1800" spc="-1" strike="noStrike">
              <a:solidFill>
                <a:srgbClr val="000000"/>
              </a:solidFill>
              <a:uFill>
                <a:solidFill>
                  <a:srgbClr val="ffffff"/>
                </a:solidFill>
              </a:uFill>
              <a:latin typeface="Arial"/>
            </a:endParaRPr>
          </a:p>
          <a:p>
            <a:pPr algn="ctr"/>
            <a:endParaRPr b="0" lang="en-US" sz="1800" spc="-1" strike="noStrike">
              <a:solidFill>
                <a:srgbClr val="000000"/>
              </a:solidFill>
              <a:uFill>
                <a:solidFill>
                  <a:srgbClr val="ffffff"/>
                </a:solidFill>
              </a:uFill>
              <a:latin typeface="Arial"/>
            </a:endParaRPr>
          </a:p>
          <a:p>
            <a:r>
              <a:rPr b="1" lang="en-US" sz="4000" spc="-1" strike="noStrike">
                <a:solidFill>
                  <a:srgbClr val="000000"/>
                </a:solidFill>
                <a:uFill>
                  <a:solidFill>
                    <a:srgbClr val="ffffff"/>
                  </a:solidFill>
                </a:uFill>
                <a:latin typeface="Arial"/>
              </a:rPr>
              <a:t>NSG Portal's simple, easy to use web interface provides</a:t>
            </a:r>
            <a:endParaRPr b="0" lang="en-US" sz="1800" spc="-1" strike="noStrike">
              <a:solidFill>
                <a:srgbClr val="000000"/>
              </a:solidFill>
              <a:uFill>
                <a:solidFill>
                  <a:srgbClr val="ffffff"/>
                </a:solidFill>
              </a:uFill>
              <a:latin typeface="Arial"/>
            </a:endParaRPr>
          </a:p>
          <a:p>
            <a:pPr marL="457200" indent="-457200">
              <a:buClr>
                <a:srgbClr val="000000"/>
              </a:buClr>
              <a:buSzPct val="60000"/>
              <a:buFont typeface="Wingdings" charset="2"/>
              <a:buChar char=""/>
            </a:pPr>
            <a:r>
              <a:rPr b="0" lang="en-US" sz="4000" spc="-1" strike="noStrike">
                <a:solidFill>
                  <a:srgbClr val="000000"/>
                </a:solidFill>
                <a:uFill>
                  <a:solidFill>
                    <a:srgbClr val="ffffff"/>
                  </a:solidFill>
                </a:uFill>
                <a:latin typeface="Arial"/>
              </a:rPr>
              <a:t>access to XSEDE HPC resources, HPC software stack.</a:t>
            </a:r>
            <a:endParaRPr b="0" lang="en-US" sz="1800" spc="-1" strike="noStrike">
              <a:solidFill>
                <a:srgbClr val="000000"/>
              </a:solidFill>
              <a:uFill>
                <a:solidFill>
                  <a:srgbClr val="ffffff"/>
                </a:solidFill>
              </a:uFill>
              <a:latin typeface="Arial"/>
            </a:endParaRPr>
          </a:p>
          <a:p>
            <a:pPr marL="457200" indent="-457200">
              <a:buClr>
                <a:srgbClr val="000000"/>
              </a:buClr>
              <a:buSzPct val="60000"/>
              <a:buFont typeface="Wingdings" charset="2"/>
              <a:buChar char=""/>
            </a:pPr>
            <a:r>
              <a:rPr b="0" lang="en-US" sz="4000" spc="-1" strike="noStrike">
                <a:solidFill>
                  <a:srgbClr val="000000"/>
                </a:solidFill>
                <a:uFill>
                  <a:solidFill>
                    <a:srgbClr val="ffffff"/>
                  </a:solidFill>
                </a:uFill>
                <a:latin typeface="Arial"/>
              </a:rPr>
              <a:t>access to architectures such as GPUs, KNL.</a:t>
            </a:r>
            <a:endParaRPr b="0" lang="en-US" sz="1800" spc="-1" strike="noStrike">
              <a:solidFill>
                <a:srgbClr val="000000"/>
              </a:solidFill>
              <a:uFill>
                <a:solidFill>
                  <a:srgbClr val="ffffff"/>
                </a:solidFill>
              </a:uFill>
              <a:latin typeface="Arial"/>
            </a:endParaRPr>
          </a:p>
          <a:p>
            <a:pPr marL="457200" indent="-457200">
              <a:buClr>
                <a:srgbClr val="000000"/>
              </a:buClr>
              <a:buSzPct val="60000"/>
              <a:buFont typeface="Wingdings" charset="2"/>
              <a:buChar char=""/>
            </a:pPr>
            <a:r>
              <a:rPr b="0" lang="en-US" sz="4000" spc="-1" strike="noStrike">
                <a:solidFill>
                  <a:srgbClr val="000000"/>
                </a:solidFill>
                <a:uFill>
                  <a:solidFill>
                    <a:srgbClr val="ffffff"/>
                  </a:solidFill>
                </a:uFill>
                <a:latin typeface="Arial"/>
              </a:rPr>
              <a:t>support for "bundling" of jobs, i.e. multiple single core executions in parallel (e.g. for embarrasingly parallel tasks, such as parameter sweep studies).</a:t>
            </a:r>
            <a:endParaRPr b="0" lang="en-US" sz="1800" spc="-1" strike="noStrike">
              <a:solidFill>
                <a:srgbClr val="000000"/>
              </a:solidFill>
              <a:uFill>
                <a:solidFill>
                  <a:srgbClr val="ffffff"/>
                </a:solidFill>
              </a:uFill>
              <a:latin typeface="Arial"/>
            </a:endParaRPr>
          </a:p>
          <a:p>
            <a:pPr marL="457200" indent="-457200">
              <a:buClr>
                <a:srgbClr val="000000"/>
              </a:buClr>
              <a:buSzPct val="60000"/>
              <a:buFont typeface="Wingdings" charset="2"/>
              <a:buChar char=""/>
            </a:pPr>
            <a:r>
              <a:rPr b="0" lang="en-US" sz="4000" spc="-1" strike="noStrike">
                <a:solidFill>
                  <a:srgbClr val="000000"/>
                </a:solidFill>
                <a:uFill>
                  <a:solidFill>
                    <a:srgbClr val="ffffff"/>
                  </a:solidFill>
                </a:uFill>
                <a:latin typeface="Arial"/>
              </a:rPr>
              <a:t>support for custom workflows, e.g. Virtual Brain pipeline.</a:t>
            </a:r>
            <a:endParaRPr b="0" lang="en-US" sz="1800" spc="-1" strike="noStrike">
              <a:solidFill>
                <a:srgbClr val="000000"/>
              </a:solidFill>
              <a:uFill>
                <a:solidFill>
                  <a:srgbClr val="ffffff"/>
                </a:solidFill>
              </a:uFill>
              <a:latin typeface="Arial"/>
            </a:endParaRPr>
          </a:p>
          <a:p>
            <a:endParaRPr b="0" lang="en-US" sz="1800" spc="-1" strike="noStrike">
              <a:solidFill>
                <a:srgbClr val="000000"/>
              </a:solidFill>
              <a:uFill>
                <a:solidFill>
                  <a:srgbClr val="ffffff"/>
                </a:solidFill>
              </a:uFill>
              <a:latin typeface="Arial"/>
            </a:endParaRPr>
          </a:p>
          <a:p>
            <a:r>
              <a:rPr b="1" lang="en-US" sz="4000" spc="-1" strike="noStrike">
                <a:solidFill>
                  <a:srgbClr val="000000"/>
                </a:solidFill>
                <a:uFill>
                  <a:solidFill>
                    <a:srgbClr val="ffffff"/>
                  </a:solidFill>
                </a:uFill>
                <a:latin typeface="Arial"/>
              </a:rPr>
              <a:t>A RESTful API (NSG-R) offers most portal functionality</a:t>
            </a:r>
            <a:endParaRPr b="0" lang="en-US" sz="1800" spc="-1" strike="noStrike">
              <a:solidFill>
                <a:srgbClr val="000000"/>
              </a:solidFill>
              <a:uFill>
                <a:solidFill>
                  <a:srgbClr val="ffffff"/>
                </a:solidFill>
              </a:uFill>
              <a:latin typeface="Arial"/>
            </a:endParaRPr>
          </a:p>
          <a:p>
            <a:pPr marL="457200" indent="-457200">
              <a:buClr>
                <a:srgbClr val="000000"/>
              </a:buClr>
              <a:buSzPct val="60000"/>
              <a:buFont typeface="Wingdings" charset="2"/>
              <a:buChar char=""/>
            </a:pPr>
            <a:r>
              <a:rPr b="0" lang="en-US" sz="4000" spc="-1" strike="noStrike">
                <a:solidFill>
                  <a:srgbClr val="000000"/>
                </a:solidFill>
                <a:uFill>
                  <a:solidFill>
                    <a:srgbClr val="ffffff"/>
                  </a:solidFill>
                </a:uFill>
                <a:latin typeface="Arial"/>
              </a:rPr>
              <a:t>submit, cancel, and delete jobs</a:t>
            </a:r>
            <a:endParaRPr b="0" lang="en-US" sz="1800" spc="-1" strike="noStrike">
              <a:solidFill>
                <a:srgbClr val="000000"/>
              </a:solidFill>
              <a:uFill>
                <a:solidFill>
                  <a:srgbClr val="ffffff"/>
                </a:solidFill>
              </a:uFill>
              <a:latin typeface="Arial"/>
            </a:endParaRPr>
          </a:p>
          <a:p>
            <a:pPr marL="457200" indent="-457200">
              <a:buClr>
                <a:srgbClr val="000000"/>
              </a:buClr>
              <a:buSzPct val="60000"/>
              <a:buFont typeface="Wingdings" charset="2"/>
              <a:buChar char=""/>
            </a:pPr>
            <a:r>
              <a:rPr b="0" lang="en-US" sz="4000" spc="-1" strike="noStrike">
                <a:solidFill>
                  <a:srgbClr val="000000"/>
                </a:solidFill>
                <a:uFill>
                  <a:solidFill>
                    <a:srgbClr val="ffffff"/>
                  </a:solidFill>
                </a:uFill>
                <a:latin typeface="Arial"/>
              </a:rPr>
              <a:t>list and check status of submitted jobs</a:t>
            </a:r>
            <a:endParaRPr b="0" lang="en-US" sz="1800" spc="-1" strike="noStrike">
              <a:solidFill>
                <a:srgbClr val="000000"/>
              </a:solidFill>
              <a:uFill>
                <a:solidFill>
                  <a:srgbClr val="ffffff"/>
                </a:solidFill>
              </a:uFill>
              <a:latin typeface="Arial"/>
            </a:endParaRPr>
          </a:p>
          <a:p>
            <a:pPr marL="457200" indent="-457200">
              <a:buClr>
                <a:srgbClr val="000000"/>
              </a:buClr>
              <a:buSzPct val="60000"/>
              <a:buFont typeface="Wingdings" charset="2"/>
              <a:buChar char=""/>
            </a:pPr>
            <a:r>
              <a:rPr b="0" lang="en-US" sz="4000" spc="-1" strike="noStrike">
                <a:solidFill>
                  <a:srgbClr val="000000"/>
                </a:solidFill>
                <a:uFill>
                  <a:solidFill>
                    <a:srgbClr val="ffffff"/>
                  </a:solidFill>
                </a:uFill>
                <a:latin typeface="Arial"/>
              </a:rPr>
              <a:t>list and download results</a:t>
            </a:r>
            <a:endParaRPr b="0" lang="en-US" sz="1800" spc="-1" strike="noStrike">
              <a:solidFill>
                <a:srgbClr val="000000"/>
              </a:solidFill>
              <a:uFill>
                <a:solidFill>
                  <a:srgbClr val="ffffff"/>
                </a:solidFill>
              </a:uFill>
              <a:latin typeface="Arial"/>
            </a:endParaRPr>
          </a:p>
          <a:p>
            <a:pPr marL="457200" indent="-457200">
              <a:buClr>
                <a:srgbClr val="000000"/>
              </a:buClr>
              <a:buSzPct val="60000"/>
              <a:buFont typeface="Wingdings" charset="2"/>
              <a:buChar char=""/>
            </a:pPr>
            <a:r>
              <a:rPr b="0" lang="en-US" sz="4000" spc="-1" strike="noStrike">
                <a:solidFill>
                  <a:srgbClr val="000000"/>
                </a:solidFill>
                <a:uFill>
                  <a:solidFill>
                    <a:srgbClr val="ffffff"/>
                  </a:solidFill>
                </a:uFill>
                <a:latin typeface="Arial"/>
              </a:rPr>
              <a:t>list working directory</a:t>
            </a:r>
            <a:endParaRPr b="0" lang="en-US" sz="1800" spc="-1" strike="noStrike">
              <a:solidFill>
                <a:srgbClr val="000000"/>
              </a:solidFill>
              <a:uFill>
                <a:solidFill>
                  <a:srgbClr val="ffffff"/>
                </a:solidFill>
              </a:uFill>
              <a:latin typeface="Arial"/>
            </a:endParaRPr>
          </a:p>
          <a:p>
            <a:endParaRPr b="0" lang="en-US" sz="1800" spc="-1" strike="noStrike">
              <a:solidFill>
                <a:srgbClr val="000000"/>
              </a:solidFill>
              <a:uFill>
                <a:solidFill>
                  <a:srgbClr val="ffffff"/>
                </a:solidFill>
              </a:uFill>
              <a:latin typeface="Arial"/>
            </a:endParaRPr>
          </a:p>
          <a:p>
            <a:r>
              <a:rPr b="0" lang="en-US" sz="4000" spc="-1" strike="noStrike">
                <a:solidFill>
                  <a:srgbClr val="000000"/>
                </a:solidFill>
                <a:uFill>
                  <a:solidFill>
                    <a:srgbClr val="ffffff"/>
                  </a:solidFill>
                </a:uFill>
                <a:latin typeface="Arial"/>
              </a:rPr>
              <a:t>Example:</a:t>
            </a:r>
            <a:endParaRPr b="0" lang="en-US" sz="1800" spc="-1" strike="noStrike">
              <a:solidFill>
                <a:srgbClr val="000000"/>
              </a:solidFill>
              <a:uFill>
                <a:solidFill>
                  <a:srgbClr val="ffffff"/>
                </a:solidFill>
              </a:uFill>
              <a:latin typeface="Arial"/>
            </a:endParaRPr>
          </a:p>
          <a:p>
            <a:r>
              <a:rPr b="0" lang="en-US" sz="4000" spc="-1" strike="noStrike">
                <a:solidFill>
                  <a:srgbClr val="000000"/>
                </a:solidFill>
                <a:uFill>
                  <a:solidFill>
                    <a:srgbClr val="ffffff"/>
                  </a:solidFill>
                </a:uFill>
                <a:latin typeface="Courier New"/>
              </a:rPr>
              <a:t>curl –u username:$PASSWORD -H cipres-appkey:$KEY $URL/job/username -F tool=NEURON74_TG -F input.infile_=@./JonesEtAl2009_r31.zip  -F vparam.number_nodes_=2</a:t>
            </a:r>
            <a:endParaRPr b="0" lang="en-US" sz="1800" spc="-1" strike="noStrike">
              <a:solidFill>
                <a:srgbClr val="000000"/>
              </a:solidFill>
              <a:uFill>
                <a:solidFill>
                  <a:srgbClr val="ffffff"/>
                </a:solidFill>
              </a:uFill>
              <a:latin typeface="Arial"/>
            </a:endParaRPr>
          </a:p>
          <a:p>
            <a:endParaRPr b="0" lang="en-US" sz="1800" spc="-1" strike="noStrike">
              <a:solidFill>
                <a:srgbClr val="000000"/>
              </a:solidFill>
              <a:uFill>
                <a:solidFill>
                  <a:srgbClr val="ffffff"/>
                </a:solidFill>
              </a:uFill>
              <a:latin typeface="Arial"/>
            </a:endParaRPr>
          </a:p>
          <a:p>
            <a:pPr algn="ctr"/>
            <a:r>
              <a:rPr b="1" lang="en-US" sz="6000" spc="-1" strike="noStrike">
                <a:solidFill>
                  <a:srgbClr val="000000"/>
                </a:solidFill>
                <a:uFill>
                  <a:solidFill>
                    <a:srgbClr val="ffffff"/>
                  </a:solidFill>
                </a:uFill>
                <a:latin typeface="Arial"/>
              </a:rPr>
              <a:t>Getting an Account</a:t>
            </a:r>
            <a:endParaRPr b="0" lang="en-US" sz="1800" spc="-1" strike="noStrike">
              <a:solidFill>
                <a:srgbClr val="000000"/>
              </a:solidFill>
              <a:uFill>
                <a:solidFill>
                  <a:srgbClr val="ffffff"/>
                </a:solidFill>
              </a:uFill>
              <a:latin typeface="Arial"/>
            </a:endParaRPr>
          </a:p>
          <a:p>
            <a:endParaRPr b="0" lang="en-US" sz="1800" spc="-1" strike="noStrike">
              <a:solidFill>
                <a:srgbClr val="000000"/>
              </a:solidFill>
              <a:uFill>
                <a:solidFill>
                  <a:srgbClr val="ffffff"/>
                </a:solidFill>
              </a:uFill>
              <a:latin typeface="Arial"/>
            </a:endParaRPr>
          </a:p>
          <a:p>
            <a:r>
              <a:rPr b="0" lang="en-US" sz="4000" spc="-1" strike="noStrike">
                <a:solidFill>
                  <a:srgbClr val="000000"/>
                </a:solidFill>
                <a:uFill>
                  <a:solidFill>
                    <a:srgbClr val="ffffff"/>
                  </a:solidFill>
                </a:uFill>
                <a:latin typeface="Arial"/>
              </a:rPr>
              <a:t>To get your own NSG account, fill out </a:t>
            </a:r>
            <a:r>
              <a:rPr b="0" lang="en-US" sz="4000" spc="-1" strike="noStrike">
                <a:solidFill>
                  <a:srgbClr val="000000"/>
                </a:solidFill>
                <a:uFill>
                  <a:solidFill>
                    <a:srgbClr val="ffffff"/>
                  </a:solidFill>
                </a:uFill>
                <a:latin typeface="Arial"/>
              </a:rPr>
              <a:t>the form at htps://www.nsgportal.org/gest/reg.php. Contact and brief technical information are requred for user verification. Account is usually set up within 24 hours. Provides access to NSG Portal and NSG-R (programmatic access). Users are added to the NSG email list, which gets occasional news p</a:t>
            </a:r>
            <a:r>
              <a:rPr b="0" lang="en-US" sz="4000" spc="-1" strike="noStrike">
                <a:solidFill>
                  <a:srgbClr val="000000"/>
                </a:solidFill>
                <a:uFill>
                  <a:solidFill>
                    <a:srgbClr val="ffffff"/>
                  </a:solidFill>
                </a:uFill>
                <a:latin typeface="Arial"/>
              </a:rPr>
              <a:t>osts.</a:t>
            </a:r>
            <a:endParaRPr b="0" lang="en-US" sz="1800" spc="-1" strike="noStrike">
              <a:solidFill>
                <a:srgbClr val="000000"/>
              </a:solidFill>
              <a:uFill>
                <a:solidFill>
                  <a:srgbClr val="ffffff"/>
                </a:solidFill>
              </a:uFill>
              <a:latin typeface="Arial"/>
            </a:endParaRPr>
          </a:p>
          <a:p>
            <a:endParaRPr b="0" lang="en-US" sz="1800" spc="-1" strike="noStrike">
              <a:solidFill>
                <a:srgbClr val="000000"/>
              </a:solidFill>
              <a:uFill>
                <a:solidFill>
                  <a:srgbClr val="ffffff"/>
                </a:solidFill>
              </a:uFill>
              <a:latin typeface="Arial"/>
            </a:endParaRPr>
          </a:p>
          <a:p>
            <a:r>
              <a:rPr b="0" lang="en-US" sz="4000" spc="-1" strike="noStrike">
                <a:solidFill>
                  <a:srgbClr val="000000"/>
                </a:solidFill>
                <a:uFill>
                  <a:solidFill>
                    <a:srgbClr val="ffffff"/>
                  </a:solidFill>
                </a:uFill>
                <a:latin typeface="Arial"/>
              </a:rPr>
              <a:t>Several neuroscience community projects, such as OpenSourceBrain and BluePyOpt, take advantage of NSG's RESTful services, so their users won't need individual NSG accounts. Also, users of downloadable software packages that have integrated NSG access, such as SimTracker, don't need individual accounts.</a:t>
            </a:r>
            <a:endParaRPr b="0" lang="en-US" sz="1800" spc="-1" strike="noStrike">
              <a:solidFill>
                <a:srgbClr val="000000"/>
              </a:solidFill>
              <a:uFill>
                <a:solidFill>
                  <a:srgbClr val="ffffff"/>
                </a:solidFill>
              </a:uFill>
              <a:latin typeface="Arial"/>
            </a:endParaRPr>
          </a:p>
        </p:txBody>
      </p:sp>
      <p:sp>
        <p:nvSpPr>
          <p:cNvPr id="42" name="TextShape 3"/>
          <p:cNvSpPr txBox="1"/>
          <p:nvPr/>
        </p:nvSpPr>
        <p:spPr>
          <a:xfrm>
            <a:off x="1188720" y="7863840"/>
            <a:ext cx="14630400" cy="33375600"/>
          </a:xfrm>
          <a:prstGeom prst="rect">
            <a:avLst/>
          </a:prstGeom>
          <a:solidFill>
            <a:srgbClr val="ffffff"/>
          </a:solidFill>
          <a:ln>
            <a:solidFill>
              <a:srgbClr val="000000"/>
            </a:solidFill>
          </a:ln>
        </p:spPr>
        <p:txBody>
          <a:bodyPr lIns="457200" rIns="457200" tIns="457200" bIns="457200"/>
          <a:p>
            <a:pPr algn="ctr"/>
            <a:r>
              <a:rPr b="1" lang="en-US" sz="6000" spc="-1" strike="noStrike">
                <a:solidFill>
                  <a:srgbClr val="000000"/>
                </a:solidFill>
                <a:uFill>
                  <a:solidFill>
                    <a:srgbClr val="ffffff"/>
                  </a:solidFill>
                </a:uFill>
                <a:latin typeface="Arial"/>
              </a:rPr>
              <a:t>Neuroscience's Growing Need for</a:t>
            </a:r>
            <a:r>
              <a:rPr b="1" lang="en-US" sz="6000" spc="-1" strike="noStrike">
                <a:solidFill>
                  <a:srgbClr val="000000"/>
                </a:solidFill>
                <a:uFill>
                  <a:solidFill>
                    <a:srgbClr val="ffffff"/>
                  </a:solidFill>
                </a:uFill>
                <a:latin typeface="Arial"/>
              </a:rPr>
              <a:t>
</a:t>
            </a:r>
            <a:r>
              <a:rPr b="1" lang="en-US" sz="6000" spc="-1" strike="noStrike">
                <a:solidFill>
                  <a:srgbClr val="000000"/>
                </a:solidFill>
                <a:uFill>
                  <a:solidFill>
                    <a:srgbClr val="ffffff"/>
                  </a:solidFill>
                </a:uFill>
                <a:latin typeface="Arial"/>
              </a:rPr>
              <a:t>High Performace Computing (HPC)</a:t>
            </a:r>
            <a:endParaRPr b="0" lang="en-US" sz="1800" spc="-1" strike="noStrike">
              <a:solidFill>
                <a:srgbClr val="000000"/>
              </a:solidFill>
              <a:uFill>
                <a:solidFill>
                  <a:srgbClr val="ffffff"/>
                </a:solidFill>
              </a:uFill>
              <a:latin typeface="Arial"/>
            </a:endParaRPr>
          </a:p>
          <a:p>
            <a:endParaRPr b="0" lang="en-US" sz="1800" spc="-1" strike="noStrike">
              <a:solidFill>
                <a:srgbClr val="000000"/>
              </a:solidFill>
              <a:uFill>
                <a:solidFill>
                  <a:srgbClr val="ffffff"/>
                </a:solidFill>
              </a:uFill>
              <a:latin typeface="Arial"/>
            </a:endParaRPr>
          </a:p>
          <a:p>
            <a:pPr marL="457200" indent="-457200">
              <a:buClr>
                <a:srgbClr val="000000"/>
              </a:buClr>
              <a:buSzPct val="60000"/>
              <a:buFont typeface="Wingdings" charset="2"/>
              <a:buChar char=""/>
            </a:pPr>
            <a:r>
              <a:rPr b="0" lang="en-US" sz="4000" spc="-1" strike="noStrike">
                <a:solidFill>
                  <a:srgbClr val="000000"/>
                </a:solidFill>
                <a:uFill>
                  <a:solidFill>
                    <a:srgbClr val="ffffff"/>
                  </a:solidFill>
                </a:uFill>
                <a:latin typeface="Arial"/>
              </a:rPr>
              <a:t>Increased size and complexity of computational models</a:t>
            </a:r>
            <a:endParaRPr b="0" lang="en-US" sz="1800" spc="-1" strike="noStrike">
              <a:solidFill>
                <a:srgbClr val="000000"/>
              </a:solidFill>
              <a:uFill>
                <a:solidFill>
                  <a:srgbClr val="ffffff"/>
                </a:solidFill>
              </a:uFill>
              <a:latin typeface="Arial"/>
            </a:endParaRPr>
          </a:p>
          <a:p>
            <a:pPr marL="457200" indent="-457200">
              <a:buClr>
                <a:srgbClr val="000000"/>
              </a:buClr>
              <a:buSzPct val="60000"/>
              <a:buFont typeface="Wingdings" charset="2"/>
              <a:buChar char=""/>
            </a:pPr>
            <a:r>
              <a:rPr b="0" lang="en-US" sz="4000" spc="-1" strike="noStrike">
                <a:solidFill>
                  <a:srgbClr val="000000"/>
                </a:solidFill>
                <a:uFill>
                  <a:solidFill>
                    <a:srgbClr val="ffffff"/>
                  </a:solidFill>
                </a:uFill>
                <a:latin typeface="Arial"/>
              </a:rPr>
              <a:t>Wider use of optimization and parameter space exploration</a:t>
            </a:r>
            <a:endParaRPr b="0" lang="en-US" sz="1800" spc="-1" strike="noStrike">
              <a:solidFill>
                <a:srgbClr val="000000"/>
              </a:solidFill>
              <a:uFill>
                <a:solidFill>
                  <a:srgbClr val="ffffff"/>
                </a:solidFill>
              </a:uFill>
              <a:latin typeface="Arial"/>
            </a:endParaRPr>
          </a:p>
          <a:p>
            <a:pPr marL="457200" indent="-457200">
              <a:buClr>
                <a:srgbClr val="000000"/>
              </a:buClr>
              <a:buSzPct val="60000"/>
              <a:buFont typeface="Wingdings" charset="2"/>
              <a:buChar char=""/>
            </a:pPr>
            <a:r>
              <a:rPr b="0" lang="en-US" sz="4000" spc="-1" strike="noStrike">
                <a:solidFill>
                  <a:srgbClr val="000000"/>
                </a:solidFill>
                <a:uFill>
                  <a:solidFill>
                    <a:srgbClr val="ffffff"/>
                  </a:solidFill>
                </a:uFill>
                <a:latin typeface="Arial"/>
              </a:rPr>
              <a:t>Projects that require generating a large ensemble of simulations, e.g. to examine roles of noise or stochasticity, determine parameter sensitivity, evaluate learning rules</a:t>
            </a:r>
            <a:endParaRPr b="0" lang="en-US" sz="1800" spc="-1" strike="noStrike">
              <a:solidFill>
                <a:srgbClr val="000000"/>
              </a:solidFill>
              <a:uFill>
                <a:solidFill>
                  <a:srgbClr val="ffffff"/>
                </a:solidFill>
              </a:uFill>
              <a:latin typeface="Arial"/>
            </a:endParaRPr>
          </a:p>
          <a:p>
            <a:pPr marL="457200" indent="-457200">
              <a:buClr>
                <a:srgbClr val="000000"/>
              </a:buClr>
              <a:buSzPct val="60000"/>
              <a:buFont typeface="Wingdings" charset="2"/>
              <a:buChar char=""/>
            </a:pPr>
            <a:r>
              <a:rPr b="0" lang="en-US" sz="4000" spc="-1" strike="noStrike">
                <a:solidFill>
                  <a:srgbClr val="000000"/>
                </a:solidFill>
                <a:uFill>
                  <a:solidFill>
                    <a:srgbClr val="ffffff"/>
                  </a:solidFill>
                </a:uFill>
                <a:latin typeface="Arial"/>
              </a:rPr>
              <a:t>Expanding use of experimental methods that generate massive amounts of data requiring computationally intensive analysis</a:t>
            </a:r>
            <a:endParaRPr b="0" lang="en-US" sz="1800" spc="-1" strike="noStrike">
              <a:solidFill>
                <a:srgbClr val="000000"/>
              </a:solidFill>
              <a:uFill>
                <a:solidFill>
                  <a:srgbClr val="ffffff"/>
                </a:solidFill>
              </a:uFill>
              <a:latin typeface="Arial"/>
            </a:endParaRPr>
          </a:p>
          <a:p>
            <a:endParaRPr b="0" lang="en-US" sz="1800" spc="-1" strike="noStrike">
              <a:solidFill>
                <a:srgbClr val="000000"/>
              </a:solidFill>
              <a:uFill>
                <a:solidFill>
                  <a:srgbClr val="ffffff"/>
                </a:solidFill>
              </a:uFill>
              <a:latin typeface="Arial"/>
            </a:endParaRPr>
          </a:p>
          <a:p>
            <a:endParaRPr b="0" lang="en-US" sz="1800" spc="-1" strike="noStrike">
              <a:solidFill>
                <a:srgbClr val="000000"/>
              </a:solidFill>
              <a:uFill>
                <a:solidFill>
                  <a:srgbClr val="ffffff"/>
                </a:solidFill>
              </a:uFill>
              <a:latin typeface="Arial"/>
            </a:endParaRPr>
          </a:p>
          <a:p>
            <a:endParaRPr b="0" lang="en-US" sz="1800" spc="-1" strike="noStrike">
              <a:solidFill>
                <a:srgbClr val="000000"/>
              </a:solidFill>
              <a:uFill>
                <a:solidFill>
                  <a:srgbClr val="ffffff"/>
                </a:solidFill>
              </a:uFill>
              <a:latin typeface="Arial"/>
            </a:endParaRPr>
          </a:p>
          <a:p>
            <a:pPr algn="ctr"/>
            <a:r>
              <a:rPr b="1" lang="en-US" sz="6000" spc="-1" strike="noStrike">
                <a:solidFill>
                  <a:srgbClr val="000000"/>
                </a:solidFill>
                <a:uFill>
                  <a:solidFill>
                    <a:srgbClr val="ffffff"/>
                  </a:solidFill>
                </a:uFill>
                <a:latin typeface="Arial"/>
              </a:rPr>
              <a:t>Barriers to Using HPC</a:t>
            </a:r>
            <a:endParaRPr b="0" lang="en-US" sz="1800" spc="-1" strike="noStrike">
              <a:solidFill>
                <a:srgbClr val="000000"/>
              </a:solidFill>
              <a:uFill>
                <a:solidFill>
                  <a:srgbClr val="ffffff"/>
                </a:solidFill>
              </a:uFill>
              <a:latin typeface="Arial"/>
            </a:endParaRPr>
          </a:p>
          <a:p>
            <a:endParaRPr b="0" lang="en-US" sz="1800" spc="-1" strike="noStrike">
              <a:solidFill>
                <a:srgbClr val="000000"/>
              </a:solidFill>
              <a:uFill>
                <a:solidFill>
                  <a:srgbClr val="ffffff"/>
                </a:solidFill>
              </a:uFill>
              <a:latin typeface="Arial"/>
            </a:endParaRPr>
          </a:p>
          <a:p>
            <a:pPr marL="457200" indent="-457200">
              <a:buClr>
                <a:srgbClr val="000000"/>
              </a:buClr>
              <a:buSzPct val="60000"/>
              <a:buFont typeface="Wingdings" charset="2"/>
              <a:buChar char=""/>
            </a:pPr>
            <a:r>
              <a:rPr b="0" lang="en-US" sz="4000" spc="-1" strike="noStrike">
                <a:solidFill>
                  <a:srgbClr val="000000"/>
                </a:solidFill>
                <a:uFill>
                  <a:solidFill>
                    <a:srgbClr val="ffffff"/>
                  </a:solidFill>
                </a:uFill>
                <a:latin typeface="Arial"/>
              </a:rPr>
              <a:t>Writing peer-reviewed proposals for computer time.</a:t>
            </a:r>
            <a:endParaRPr b="0" lang="en-US" sz="1800" spc="-1" strike="noStrike">
              <a:solidFill>
                <a:srgbClr val="000000"/>
              </a:solidFill>
              <a:uFill>
                <a:solidFill>
                  <a:srgbClr val="ffffff"/>
                </a:solidFill>
              </a:uFill>
              <a:latin typeface="Arial"/>
            </a:endParaRPr>
          </a:p>
          <a:p>
            <a:pPr marL="457200" indent="-457200">
              <a:buClr>
                <a:srgbClr val="000000"/>
              </a:buClr>
              <a:buSzPct val="60000"/>
              <a:buFont typeface="Wingdings" charset="2"/>
              <a:buChar char=""/>
            </a:pPr>
            <a:r>
              <a:rPr b="0" lang="en-US" sz="4000" spc="-1" strike="noStrike">
                <a:solidFill>
                  <a:srgbClr val="000000"/>
                </a:solidFill>
                <a:uFill>
                  <a:solidFill>
                    <a:srgbClr val="ffffff"/>
                  </a:solidFill>
                </a:uFill>
                <a:latin typeface="Arial"/>
              </a:rPr>
              <a:t>Understanding HPC machines, policies, complex OS/software.</a:t>
            </a:r>
            <a:endParaRPr b="0" lang="en-US" sz="1800" spc="-1" strike="noStrike">
              <a:solidFill>
                <a:srgbClr val="000000"/>
              </a:solidFill>
              <a:uFill>
                <a:solidFill>
                  <a:srgbClr val="ffffff"/>
                </a:solidFill>
              </a:uFill>
              <a:latin typeface="Arial"/>
            </a:endParaRPr>
          </a:p>
          <a:p>
            <a:pPr marL="457200" indent="-457200">
              <a:buClr>
                <a:srgbClr val="000000"/>
              </a:buClr>
              <a:buSzPct val="60000"/>
              <a:buFont typeface="Wingdings" charset="2"/>
              <a:buChar char=""/>
            </a:pPr>
            <a:r>
              <a:rPr b="0" lang="en-US" sz="4000" spc="-1" strike="noStrike">
                <a:solidFill>
                  <a:srgbClr val="000000"/>
                </a:solidFill>
                <a:uFill>
                  <a:solidFill>
                    <a:srgbClr val="ffffff"/>
                  </a:solidFill>
                </a:uFill>
                <a:latin typeface="Arial"/>
              </a:rPr>
              <a:t>Installing and benchmarking complex tools on HPC resources.</a:t>
            </a:r>
            <a:endParaRPr b="0" lang="en-US" sz="1800" spc="-1" strike="noStrike">
              <a:solidFill>
                <a:srgbClr val="000000"/>
              </a:solidFill>
              <a:uFill>
                <a:solidFill>
                  <a:srgbClr val="ffffff"/>
                </a:solidFill>
              </a:uFill>
              <a:latin typeface="Arial"/>
            </a:endParaRPr>
          </a:p>
          <a:p>
            <a:pPr marL="457200" indent="-457200">
              <a:buClr>
                <a:srgbClr val="000000"/>
              </a:buClr>
              <a:buSzPct val="60000"/>
              <a:buFont typeface="Wingdings" charset="2"/>
              <a:buChar char=""/>
            </a:pPr>
            <a:r>
              <a:rPr b="0" lang="en-US" sz="4000" spc="-1" strike="noStrike">
                <a:solidFill>
                  <a:srgbClr val="000000"/>
                </a:solidFill>
                <a:uFill>
                  <a:solidFill>
                    <a:srgbClr val="ffffff"/>
                  </a:solidFill>
                </a:uFill>
                <a:latin typeface="Arial"/>
              </a:rPr>
              <a:t>Understanding and managing multiple remote authentication systems.</a:t>
            </a:r>
            <a:endParaRPr b="0" lang="en-US" sz="1800" spc="-1" strike="noStrike">
              <a:solidFill>
                <a:srgbClr val="000000"/>
              </a:solidFill>
              <a:uFill>
                <a:solidFill>
                  <a:srgbClr val="ffffff"/>
                </a:solidFill>
              </a:uFill>
              <a:latin typeface="Arial"/>
            </a:endParaRPr>
          </a:p>
          <a:p>
            <a:pPr marL="457200" indent="-457200">
              <a:buClr>
                <a:srgbClr val="000000"/>
              </a:buClr>
              <a:buSzPct val="60000"/>
              <a:buFont typeface="Wingdings" charset="2"/>
              <a:buChar char=""/>
            </a:pPr>
            <a:r>
              <a:rPr b="0" lang="en-US" sz="4000" spc="-1" strike="noStrike">
                <a:solidFill>
                  <a:srgbClr val="000000"/>
                </a:solidFill>
                <a:uFill>
                  <a:solidFill>
                    <a:srgbClr val="ffffff"/>
                  </a:solidFill>
                </a:uFill>
                <a:latin typeface="Arial"/>
              </a:rPr>
              <a:t>Dealing with data transfer, management, and storage issues.</a:t>
            </a:r>
            <a:endParaRPr b="0" lang="en-US" sz="1800" spc="-1" strike="noStrike">
              <a:solidFill>
                <a:srgbClr val="000000"/>
              </a:solidFill>
              <a:uFill>
                <a:solidFill>
                  <a:srgbClr val="ffffff"/>
                </a:solidFill>
              </a:uFill>
              <a:latin typeface="Arial"/>
            </a:endParaRPr>
          </a:p>
          <a:p>
            <a:endParaRPr b="0" lang="en-US" sz="1800" spc="-1" strike="noStrike">
              <a:solidFill>
                <a:srgbClr val="000000"/>
              </a:solidFill>
              <a:uFill>
                <a:solidFill>
                  <a:srgbClr val="ffffff"/>
                </a:solidFill>
              </a:uFill>
              <a:latin typeface="Arial"/>
            </a:endParaRPr>
          </a:p>
          <a:p>
            <a:r>
              <a:rPr b="0" lang="en-US" sz="4000" spc="-1" strike="noStrike">
                <a:solidFill>
                  <a:srgbClr val="000000"/>
                </a:solidFill>
                <a:uFill>
                  <a:solidFill>
                    <a:srgbClr val="ffffff"/>
                  </a:solidFill>
                </a:uFill>
                <a:latin typeface="Arial"/>
              </a:rPr>
              <a:t>Result: few neuroscientists could access HPC before the Neuroscience Gateway was developed. Projects may have started small by design, but entry barriers forced many to stay small.</a:t>
            </a:r>
            <a:endParaRPr b="0" lang="en-US" sz="1800" spc="-1" strike="noStrike">
              <a:solidFill>
                <a:srgbClr val="000000"/>
              </a:solidFill>
              <a:uFill>
                <a:solidFill>
                  <a:srgbClr val="ffffff"/>
                </a:solidFill>
              </a:uFill>
              <a:latin typeface="Arial"/>
            </a:endParaRPr>
          </a:p>
          <a:p>
            <a:endParaRPr b="0" lang="en-US" sz="1800" spc="-1" strike="noStrike">
              <a:solidFill>
                <a:srgbClr val="000000"/>
              </a:solidFill>
              <a:uFill>
                <a:solidFill>
                  <a:srgbClr val="ffffff"/>
                </a:solidFill>
              </a:uFill>
              <a:latin typeface="Arial"/>
            </a:endParaRPr>
          </a:p>
          <a:p>
            <a:endParaRPr b="0" lang="en-US" sz="1800" spc="-1" strike="noStrike">
              <a:solidFill>
                <a:srgbClr val="000000"/>
              </a:solidFill>
              <a:uFill>
                <a:solidFill>
                  <a:srgbClr val="ffffff"/>
                </a:solidFill>
              </a:uFill>
              <a:latin typeface="Arial"/>
            </a:endParaRPr>
          </a:p>
          <a:p>
            <a:endParaRPr b="0" lang="en-US" sz="1800" spc="-1" strike="noStrike">
              <a:solidFill>
                <a:srgbClr val="000000"/>
              </a:solidFill>
              <a:uFill>
                <a:solidFill>
                  <a:srgbClr val="ffffff"/>
                </a:solidFill>
              </a:uFill>
              <a:latin typeface="Arial"/>
            </a:endParaRPr>
          </a:p>
          <a:p>
            <a:pPr algn="ctr"/>
            <a:r>
              <a:rPr b="1" lang="en-US" sz="6000" spc="-1" strike="noStrike">
                <a:solidFill>
                  <a:srgbClr val="000000"/>
                </a:solidFill>
                <a:uFill>
                  <a:solidFill>
                    <a:srgbClr val="ffffff"/>
                  </a:solidFill>
                </a:uFill>
                <a:latin typeface="Arial"/>
              </a:rPr>
              <a:t>The Neuroscience Gateway (NSG)</a:t>
            </a:r>
            <a:endParaRPr b="0" lang="en-US" sz="1800" spc="-1" strike="noStrike">
              <a:solidFill>
                <a:srgbClr val="000000"/>
              </a:solidFill>
              <a:uFill>
                <a:solidFill>
                  <a:srgbClr val="ffffff"/>
                </a:solidFill>
              </a:uFill>
              <a:latin typeface="Arial"/>
            </a:endParaRPr>
          </a:p>
          <a:p>
            <a:endParaRPr b="0" lang="en-US" sz="1800" spc="-1" strike="noStrike">
              <a:solidFill>
                <a:srgbClr val="000000"/>
              </a:solidFill>
              <a:uFill>
                <a:solidFill>
                  <a:srgbClr val="ffffff"/>
                </a:solidFill>
              </a:uFill>
              <a:latin typeface="Arial"/>
            </a:endParaRPr>
          </a:p>
          <a:p>
            <a:r>
              <a:rPr b="0" lang="en-US" sz="4000" spc="-1" strike="noStrike">
                <a:solidFill>
                  <a:srgbClr val="000000"/>
                </a:solidFill>
                <a:uFill>
                  <a:solidFill>
                    <a:srgbClr val="ffffff"/>
                  </a:solidFill>
                </a:uFill>
                <a:latin typeface="Arial"/>
              </a:rPr>
              <a:t>The Neuroscience Gateway https://www.nsgportal.org provides simple, secure access to HPC resources through a portal and programmatic service, making it easy to use neuroscience-related software and tools.</a:t>
            </a:r>
            <a:endParaRPr b="0" lang="en-US" sz="1800" spc="-1" strike="noStrike">
              <a:solidFill>
                <a:srgbClr val="000000"/>
              </a:solidFill>
              <a:uFill>
                <a:solidFill>
                  <a:srgbClr val="ffffff"/>
                </a:solidFill>
              </a:uFill>
              <a:latin typeface="Arial"/>
            </a:endParaRPr>
          </a:p>
          <a:p>
            <a:endParaRPr b="0" lang="en-US" sz="1800" spc="-1" strike="noStrike">
              <a:solidFill>
                <a:srgbClr val="000000"/>
              </a:solidFill>
              <a:uFill>
                <a:solidFill>
                  <a:srgbClr val="ffffff"/>
                </a:solidFill>
              </a:uFill>
              <a:latin typeface="Arial"/>
            </a:endParaRPr>
          </a:p>
          <a:p>
            <a:r>
              <a:rPr b="0" lang="en-US" sz="4000" spc="-1" strike="noStrike">
                <a:solidFill>
                  <a:srgbClr val="000000"/>
                </a:solidFill>
                <a:uFill>
                  <a:solidFill>
                    <a:srgbClr val="ffffff"/>
                  </a:solidFill>
                </a:uFill>
                <a:latin typeface="Arial"/>
              </a:rPr>
              <a:t>Partial list of tools currently available at NSG:</a:t>
            </a:r>
            <a:endParaRPr b="0" lang="en-US" sz="1800" spc="-1" strike="noStrike">
              <a:solidFill>
                <a:srgbClr val="000000"/>
              </a:solidFill>
              <a:uFill>
                <a:solidFill>
                  <a:srgbClr val="ffffff"/>
                </a:solidFill>
              </a:uFill>
              <a:latin typeface="Arial"/>
            </a:endParaRPr>
          </a:p>
          <a:p>
            <a:r>
              <a:rPr b="0" lang="en-US" sz="4000" spc="-1" strike="noStrike">
                <a:solidFill>
                  <a:srgbClr val="000000"/>
                </a:solidFill>
                <a:uFill>
                  <a:solidFill>
                    <a:srgbClr val="ffffff"/>
                  </a:solidFill>
                </a:uFill>
                <a:latin typeface="Arial"/>
              </a:rPr>
              <a:t>Brian</a:t>
            </a:r>
            <a:r>
              <a:rPr b="0" lang="en-US" sz="4000" spc="-1" strike="noStrike">
                <a:solidFill>
                  <a:srgbClr val="000000"/>
                </a:solidFill>
                <a:uFill>
                  <a:solidFill>
                    <a:srgbClr val="ffffff"/>
                  </a:solidFill>
                </a:uFill>
                <a:latin typeface="Arial"/>
              </a:rPr>
              <a:t>	</a:t>
            </a:r>
            <a:r>
              <a:rPr b="0" lang="en-US" sz="4000" spc="-1" strike="noStrike">
                <a:solidFill>
                  <a:srgbClr val="000000"/>
                </a:solidFill>
                <a:uFill>
                  <a:solidFill>
                    <a:srgbClr val="ffffff"/>
                  </a:solidFill>
                </a:uFill>
                <a:latin typeface="Arial"/>
              </a:rPr>
              <a:t>	</a:t>
            </a:r>
            <a:r>
              <a:rPr b="0" lang="en-US" sz="4000" spc="-1" strike="noStrike">
                <a:solidFill>
                  <a:srgbClr val="000000"/>
                </a:solidFill>
                <a:uFill>
                  <a:solidFill>
                    <a:srgbClr val="ffffff"/>
                  </a:solidFill>
                </a:uFill>
                <a:latin typeface="Arial"/>
              </a:rPr>
              <a:t>	</a:t>
            </a:r>
            <a:r>
              <a:rPr b="0" lang="en-US" sz="4000" spc="-1" strike="noStrike">
                <a:solidFill>
                  <a:srgbClr val="000000"/>
                </a:solidFill>
                <a:uFill>
                  <a:solidFill>
                    <a:srgbClr val="ffffff"/>
                  </a:solidFill>
                </a:uFill>
                <a:latin typeface="Arial"/>
              </a:rPr>
              <a:t>	</a:t>
            </a:r>
            <a:r>
              <a:rPr b="0" lang="en-US" sz="4000" spc="-1" strike="noStrike">
                <a:solidFill>
                  <a:srgbClr val="000000"/>
                </a:solidFill>
                <a:uFill>
                  <a:solidFill>
                    <a:srgbClr val="ffffff"/>
                  </a:solidFill>
                </a:uFill>
                <a:latin typeface="Arial"/>
              </a:rPr>
              <a:t>NetPyNE</a:t>
            </a:r>
            <a:r>
              <a:rPr b="0" lang="en-US" sz="4000" spc="-1" strike="noStrike">
                <a:solidFill>
                  <a:srgbClr val="000000"/>
                </a:solidFill>
                <a:uFill>
                  <a:solidFill>
                    <a:srgbClr val="ffffff"/>
                  </a:solidFill>
                </a:uFill>
                <a:latin typeface="Arial"/>
              </a:rPr>
              <a:t>	</a:t>
            </a:r>
            <a:r>
              <a:rPr b="0" lang="en-US" sz="4000" spc="-1" strike="noStrike">
                <a:solidFill>
                  <a:srgbClr val="000000"/>
                </a:solidFill>
                <a:uFill>
                  <a:solidFill>
                    <a:srgbClr val="ffffff"/>
                  </a:solidFill>
                </a:uFill>
                <a:latin typeface="Arial"/>
              </a:rPr>
              <a:t>	</a:t>
            </a:r>
            <a:r>
              <a:rPr b="0" lang="en-US" sz="4000" spc="-1" strike="noStrike">
                <a:solidFill>
                  <a:srgbClr val="000000"/>
                </a:solidFill>
                <a:uFill>
                  <a:solidFill>
                    <a:srgbClr val="ffffff"/>
                  </a:solidFill>
                </a:uFill>
                <a:latin typeface="Arial"/>
              </a:rPr>
              <a:t>	</a:t>
            </a:r>
            <a:r>
              <a:rPr b="0" lang="en-US" sz="4000" spc="-1" strike="noStrike">
                <a:solidFill>
                  <a:srgbClr val="000000"/>
                </a:solidFill>
                <a:uFill>
                  <a:solidFill>
                    <a:srgbClr val="ffffff"/>
                  </a:solidFill>
                </a:uFill>
                <a:latin typeface="Arial"/>
              </a:rPr>
              <a:t>EEGLAB</a:t>
            </a:r>
            <a:r>
              <a:rPr b="0" lang="en-US" sz="4000" spc="-1" strike="noStrike">
                <a:solidFill>
                  <a:srgbClr val="000000"/>
                </a:solidFill>
                <a:uFill>
                  <a:solidFill>
                    <a:srgbClr val="ffffff"/>
                  </a:solidFill>
                </a:uFill>
                <a:latin typeface="Arial"/>
              </a:rPr>
              <a:t>	</a:t>
            </a:r>
            <a:r>
              <a:rPr b="0" lang="en-US" sz="4000" spc="-1" strike="noStrike">
                <a:solidFill>
                  <a:srgbClr val="000000"/>
                </a:solidFill>
                <a:uFill>
                  <a:solidFill>
                    <a:srgbClr val="ffffff"/>
                  </a:solidFill>
                </a:uFill>
                <a:latin typeface="Arial"/>
              </a:rPr>
              <a:t>	</a:t>
            </a:r>
            <a:r>
              <a:rPr b="0" lang="en-US" sz="4000" spc="-1" strike="noStrike">
                <a:solidFill>
                  <a:srgbClr val="000000"/>
                </a:solidFill>
                <a:uFill>
                  <a:solidFill>
                    <a:srgbClr val="ffffff"/>
                  </a:solidFill>
                </a:uFill>
                <a:latin typeface="Arial"/>
              </a:rPr>
              <a:t>FREESURFER</a:t>
            </a:r>
            <a:endParaRPr b="0" lang="en-US" sz="1800" spc="-1" strike="noStrike">
              <a:solidFill>
                <a:srgbClr val="000000"/>
              </a:solidFill>
              <a:uFill>
                <a:solidFill>
                  <a:srgbClr val="ffffff"/>
                </a:solidFill>
              </a:uFill>
              <a:latin typeface="Arial"/>
            </a:endParaRPr>
          </a:p>
          <a:p>
            <a:r>
              <a:rPr b="0" lang="en-US" sz="4000" spc="-1" strike="noStrike">
                <a:solidFill>
                  <a:srgbClr val="000000"/>
                </a:solidFill>
                <a:uFill>
                  <a:solidFill>
                    <a:srgbClr val="ffffff"/>
                  </a:solidFill>
                </a:uFill>
                <a:latin typeface="Arial"/>
              </a:rPr>
              <a:t>CARLsim</a:t>
            </a:r>
            <a:r>
              <a:rPr b="0" lang="en-US" sz="4000" spc="-1" strike="noStrike">
                <a:solidFill>
                  <a:srgbClr val="000000"/>
                </a:solidFill>
                <a:uFill>
                  <a:solidFill>
                    <a:srgbClr val="ffffff"/>
                  </a:solidFill>
                </a:uFill>
                <a:latin typeface="Arial"/>
              </a:rPr>
              <a:t>	</a:t>
            </a:r>
            <a:r>
              <a:rPr b="0" lang="en-US" sz="4000" spc="-1" strike="noStrike">
                <a:solidFill>
                  <a:srgbClr val="000000"/>
                </a:solidFill>
                <a:uFill>
                  <a:solidFill>
                    <a:srgbClr val="ffffff"/>
                  </a:solidFill>
                </a:uFill>
                <a:latin typeface="Arial"/>
              </a:rPr>
              <a:t>	</a:t>
            </a:r>
            <a:r>
              <a:rPr b="0" lang="en-US" sz="4000" spc="-1" strike="noStrike">
                <a:solidFill>
                  <a:srgbClr val="000000"/>
                </a:solidFill>
                <a:uFill>
                  <a:solidFill>
                    <a:srgbClr val="ffffff"/>
                  </a:solidFill>
                </a:uFill>
                <a:latin typeface="Arial"/>
              </a:rPr>
              <a:t>NEURON</a:t>
            </a:r>
            <a:r>
              <a:rPr b="0" lang="en-US" sz="4000" spc="-1" strike="noStrike">
                <a:solidFill>
                  <a:srgbClr val="000000"/>
                </a:solidFill>
                <a:uFill>
                  <a:solidFill>
                    <a:srgbClr val="ffffff"/>
                  </a:solidFill>
                </a:uFill>
                <a:latin typeface="Arial"/>
              </a:rPr>
              <a:t>	</a:t>
            </a:r>
            <a:r>
              <a:rPr b="0" lang="en-US" sz="4000" spc="-1" strike="noStrike">
                <a:solidFill>
                  <a:srgbClr val="000000"/>
                </a:solidFill>
                <a:uFill>
                  <a:solidFill>
                    <a:srgbClr val="ffffff"/>
                  </a:solidFill>
                </a:uFill>
                <a:latin typeface="Arial"/>
              </a:rPr>
              <a:t>	</a:t>
            </a:r>
            <a:r>
              <a:rPr b="0" lang="en-US" sz="4000" spc="-1" strike="noStrike">
                <a:solidFill>
                  <a:srgbClr val="000000"/>
                </a:solidFill>
                <a:uFill>
                  <a:solidFill>
                    <a:srgbClr val="ffffff"/>
                  </a:solidFill>
                </a:uFill>
                <a:latin typeface="Arial"/>
              </a:rPr>
              <a:t>	</a:t>
            </a:r>
            <a:r>
              <a:rPr b="0" lang="en-US" sz="4000" spc="-1" strike="noStrike">
                <a:solidFill>
                  <a:srgbClr val="000000"/>
                </a:solidFill>
                <a:uFill>
                  <a:solidFill>
                    <a:srgbClr val="ffffff"/>
                  </a:solidFill>
                </a:uFill>
                <a:latin typeface="Arial"/>
              </a:rPr>
              <a:t>MATLAB</a:t>
            </a:r>
            <a:r>
              <a:rPr b="0" lang="en-US" sz="4000" spc="-1" strike="noStrike">
                <a:solidFill>
                  <a:srgbClr val="000000"/>
                </a:solidFill>
                <a:uFill>
                  <a:solidFill>
                    <a:srgbClr val="ffffff"/>
                  </a:solidFill>
                </a:uFill>
                <a:latin typeface="Arial"/>
              </a:rPr>
              <a:t>	</a:t>
            </a:r>
            <a:r>
              <a:rPr b="0" lang="en-US" sz="4000" spc="-1" strike="noStrike">
                <a:solidFill>
                  <a:srgbClr val="000000"/>
                </a:solidFill>
                <a:uFill>
                  <a:solidFill>
                    <a:srgbClr val="ffffff"/>
                  </a:solidFill>
                </a:uFill>
                <a:latin typeface="Arial"/>
              </a:rPr>
              <a:t>	</a:t>
            </a:r>
            <a:r>
              <a:rPr b="0" lang="en-US" sz="4000" spc="-1" strike="noStrike">
                <a:solidFill>
                  <a:srgbClr val="000000"/>
                </a:solidFill>
                <a:uFill>
                  <a:solidFill>
                    <a:srgbClr val="ffffff"/>
                  </a:solidFill>
                </a:uFill>
                <a:latin typeface="Arial"/>
              </a:rPr>
              <a:t>FSL</a:t>
            </a:r>
            <a:endParaRPr b="0" lang="en-US" sz="1800" spc="-1" strike="noStrike">
              <a:solidFill>
                <a:srgbClr val="000000"/>
              </a:solidFill>
              <a:uFill>
                <a:solidFill>
                  <a:srgbClr val="ffffff"/>
                </a:solidFill>
              </a:uFill>
              <a:latin typeface="Arial"/>
            </a:endParaRPr>
          </a:p>
          <a:p>
            <a:r>
              <a:rPr b="0" lang="en-US" sz="4000" spc="-1" strike="noStrike">
                <a:solidFill>
                  <a:srgbClr val="000000"/>
                </a:solidFill>
                <a:uFill>
                  <a:solidFill>
                    <a:srgbClr val="ffffff"/>
                  </a:solidFill>
                </a:uFill>
                <a:latin typeface="Arial"/>
              </a:rPr>
              <a:t>DynaSim</a:t>
            </a:r>
            <a:r>
              <a:rPr b="0" lang="en-US" sz="4000" spc="-1" strike="noStrike">
                <a:solidFill>
                  <a:srgbClr val="000000"/>
                </a:solidFill>
                <a:uFill>
                  <a:solidFill>
                    <a:srgbClr val="ffffff"/>
                  </a:solidFill>
                </a:uFill>
                <a:latin typeface="Arial"/>
              </a:rPr>
              <a:t>	</a:t>
            </a:r>
            <a:r>
              <a:rPr b="0" lang="en-US" sz="4000" spc="-1" strike="noStrike">
                <a:solidFill>
                  <a:srgbClr val="000000"/>
                </a:solidFill>
                <a:uFill>
                  <a:solidFill>
                    <a:srgbClr val="ffffff"/>
                  </a:solidFill>
                </a:uFill>
                <a:latin typeface="Arial"/>
              </a:rPr>
              <a:t>	</a:t>
            </a:r>
            <a:r>
              <a:rPr b="0" lang="en-US" sz="4000" spc="-1" strike="noStrike">
                <a:solidFill>
                  <a:srgbClr val="000000"/>
                </a:solidFill>
                <a:uFill>
                  <a:solidFill>
                    <a:srgbClr val="ffffff"/>
                  </a:solidFill>
                </a:uFill>
                <a:latin typeface="Arial"/>
              </a:rPr>
              <a:t>PyNN</a:t>
            </a:r>
            <a:r>
              <a:rPr b="0" lang="en-US" sz="4000" spc="-1" strike="noStrike">
                <a:solidFill>
                  <a:srgbClr val="000000"/>
                </a:solidFill>
                <a:uFill>
                  <a:solidFill>
                    <a:srgbClr val="ffffff"/>
                  </a:solidFill>
                </a:uFill>
                <a:latin typeface="Arial"/>
              </a:rPr>
              <a:t>	</a:t>
            </a:r>
            <a:r>
              <a:rPr b="0" lang="en-US" sz="4000" spc="-1" strike="noStrike">
                <a:solidFill>
                  <a:srgbClr val="000000"/>
                </a:solidFill>
                <a:uFill>
                  <a:solidFill>
                    <a:srgbClr val="ffffff"/>
                  </a:solidFill>
                </a:uFill>
                <a:latin typeface="Arial"/>
              </a:rPr>
              <a:t>	</a:t>
            </a:r>
            <a:r>
              <a:rPr b="0" lang="en-US" sz="4000" spc="-1" strike="noStrike">
                <a:solidFill>
                  <a:srgbClr val="000000"/>
                </a:solidFill>
                <a:uFill>
                  <a:solidFill>
                    <a:srgbClr val="ffffff"/>
                  </a:solidFill>
                </a:uFill>
                <a:latin typeface="Arial"/>
              </a:rPr>
              <a:t>	</a:t>
            </a:r>
            <a:r>
              <a:rPr b="0" lang="en-US" sz="4000" spc="-1" strike="noStrike">
                <a:solidFill>
                  <a:srgbClr val="000000"/>
                </a:solidFill>
                <a:uFill>
                  <a:solidFill>
                    <a:srgbClr val="ffffff"/>
                  </a:solidFill>
                </a:uFill>
                <a:latin typeface="Arial"/>
              </a:rPr>
              <a:t>	</a:t>
            </a:r>
            <a:r>
              <a:rPr b="0" lang="en-US" sz="4000" spc="-1" strike="noStrike">
                <a:solidFill>
                  <a:srgbClr val="000000"/>
                </a:solidFill>
                <a:uFill>
                  <a:solidFill>
                    <a:srgbClr val="ffffff"/>
                  </a:solidFill>
                </a:uFill>
                <a:latin typeface="Arial"/>
              </a:rPr>
              <a:t>	</a:t>
            </a:r>
            <a:r>
              <a:rPr b="0" lang="en-US" sz="4000" spc="-1" strike="noStrike">
                <a:solidFill>
                  <a:srgbClr val="000000"/>
                </a:solidFill>
                <a:uFill>
                  <a:solidFill>
                    <a:srgbClr val="ffffff"/>
                  </a:solidFill>
                </a:uFill>
                <a:latin typeface="Arial"/>
              </a:rPr>
              <a:t>Octave</a:t>
            </a:r>
            <a:r>
              <a:rPr b="0" lang="en-US" sz="4000" spc="-1" strike="noStrike">
                <a:solidFill>
                  <a:srgbClr val="000000"/>
                </a:solidFill>
                <a:uFill>
                  <a:solidFill>
                    <a:srgbClr val="ffffff"/>
                  </a:solidFill>
                </a:uFill>
                <a:latin typeface="Arial"/>
              </a:rPr>
              <a:t>	</a:t>
            </a:r>
            <a:r>
              <a:rPr b="0" lang="en-US" sz="4000" spc="-1" strike="noStrike">
                <a:solidFill>
                  <a:srgbClr val="000000"/>
                </a:solidFill>
                <a:uFill>
                  <a:solidFill>
                    <a:srgbClr val="ffffff"/>
                  </a:solidFill>
                </a:uFill>
                <a:latin typeface="Arial"/>
              </a:rPr>
              <a:t>	</a:t>
            </a:r>
            <a:r>
              <a:rPr b="0" lang="en-US" sz="4000" spc="-1" strike="noStrike">
                <a:solidFill>
                  <a:srgbClr val="000000"/>
                </a:solidFill>
                <a:uFill>
                  <a:solidFill>
                    <a:srgbClr val="ffffff"/>
                  </a:solidFill>
                </a:uFill>
                <a:latin typeface="Arial"/>
              </a:rPr>
              <a:t>	</a:t>
            </a:r>
            <a:r>
              <a:rPr b="0" lang="en-US" sz="4000" spc="-1" strike="noStrike">
                <a:solidFill>
                  <a:srgbClr val="000000"/>
                </a:solidFill>
                <a:uFill>
                  <a:solidFill>
                    <a:srgbClr val="ffffff"/>
                  </a:solidFill>
                </a:uFill>
                <a:latin typeface="Arial"/>
              </a:rPr>
              <a:t>TensorFlow</a:t>
            </a:r>
            <a:endParaRPr b="0" lang="en-US" sz="1800" spc="-1" strike="noStrike">
              <a:solidFill>
                <a:srgbClr val="000000"/>
              </a:solidFill>
              <a:uFill>
                <a:solidFill>
                  <a:srgbClr val="ffffff"/>
                </a:solidFill>
              </a:uFill>
              <a:latin typeface="Arial"/>
            </a:endParaRPr>
          </a:p>
          <a:p>
            <a:r>
              <a:rPr b="0" lang="en-US" sz="4000" spc="-1" strike="noStrike">
                <a:solidFill>
                  <a:srgbClr val="000000"/>
                </a:solidFill>
                <a:uFill>
                  <a:solidFill>
                    <a:srgbClr val="ffffff"/>
                  </a:solidFill>
                </a:uFill>
                <a:latin typeface="Arial"/>
              </a:rPr>
              <a:t>GENESIS</a:t>
            </a:r>
            <a:r>
              <a:rPr b="0" lang="en-US" sz="4000" spc="-1" strike="noStrike">
                <a:solidFill>
                  <a:srgbClr val="000000"/>
                </a:solidFill>
                <a:uFill>
                  <a:solidFill>
                    <a:srgbClr val="ffffff"/>
                  </a:solidFill>
                </a:uFill>
                <a:latin typeface="Arial"/>
              </a:rPr>
              <a:t>	</a:t>
            </a:r>
            <a:r>
              <a:rPr b="0" lang="en-US" sz="4000" spc="-1" strike="noStrike">
                <a:solidFill>
                  <a:srgbClr val="000000"/>
                </a:solidFill>
                <a:uFill>
                  <a:solidFill>
                    <a:srgbClr val="ffffff"/>
                  </a:solidFill>
                </a:uFill>
                <a:latin typeface="Arial"/>
              </a:rPr>
              <a:t>	</a:t>
            </a:r>
            <a:r>
              <a:rPr b="0" lang="en-US" sz="4000" spc="-1" strike="noStrike">
                <a:solidFill>
                  <a:srgbClr val="000000"/>
                </a:solidFill>
                <a:uFill>
                  <a:solidFill>
                    <a:srgbClr val="ffffff"/>
                  </a:solidFill>
                </a:uFill>
                <a:latin typeface="Arial"/>
              </a:rPr>
              <a:t>BluePyOpt</a:t>
            </a:r>
            <a:r>
              <a:rPr b="0" lang="en-US" sz="4000" spc="-1" strike="noStrike">
                <a:solidFill>
                  <a:srgbClr val="000000"/>
                </a:solidFill>
                <a:uFill>
                  <a:solidFill>
                    <a:srgbClr val="ffffff"/>
                  </a:solidFill>
                </a:uFill>
                <a:latin typeface="Arial"/>
              </a:rPr>
              <a:t>	</a:t>
            </a:r>
            <a:r>
              <a:rPr b="0" lang="en-US" sz="4000" spc="-1" strike="noStrike">
                <a:solidFill>
                  <a:srgbClr val="000000"/>
                </a:solidFill>
                <a:uFill>
                  <a:solidFill>
                    <a:srgbClr val="ffffff"/>
                  </a:solidFill>
                </a:uFill>
                <a:latin typeface="Arial"/>
              </a:rPr>
              <a:t>	</a:t>
            </a:r>
            <a:r>
              <a:rPr b="0" lang="en-US" sz="4000" spc="-1" strike="noStrike">
                <a:solidFill>
                  <a:srgbClr val="000000"/>
                </a:solidFill>
                <a:uFill>
                  <a:solidFill>
                    <a:srgbClr val="ffffff"/>
                  </a:solidFill>
                </a:uFill>
                <a:latin typeface="Arial"/>
              </a:rPr>
              <a:t>Python</a:t>
            </a:r>
            <a:r>
              <a:rPr b="0" lang="en-US" sz="4000" spc="-1" strike="noStrike">
                <a:solidFill>
                  <a:srgbClr val="000000"/>
                </a:solidFill>
                <a:uFill>
                  <a:solidFill>
                    <a:srgbClr val="ffffff"/>
                  </a:solidFill>
                </a:uFill>
                <a:latin typeface="Arial"/>
              </a:rPr>
              <a:t>	</a:t>
            </a:r>
            <a:r>
              <a:rPr b="0" lang="en-US" sz="4000" spc="-1" strike="noStrike">
                <a:solidFill>
                  <a:srgbClr val="000000"/>
                </a:solidFill>
                <a:uFill>
                  <a:solidFill>
                    <a:srgbClr val="ffffff"/>
                  </a:solidFill>
                </a:uFill>
                <a:latin typeface="Arial"/>
              </a:rPr>
              <a:t>	</a:t>
            </a:r>
            <a:r>
              <a:rPr b="0" lang="en-US" sz="4000" spc="-1" strike="noStrike">
                <a:solidFill>
                  <a:srgbClr val="000000"/>
                </a:solidFill>
                <a:uFill>
                  <a:solidFill>
                    <a:srgbClr val="ffffff"/>
                  </a:solidFill>
                </a:uFill>
                <a:latin typeface="Arial"/>
              </a:rPr>
              <a:t>	</a:t>
            </a:r>
            <a:r>
              <a:rPr b="0" lang="en-US" sz="4000" spc="-1" strike="noStrike">
                <a:solidFill>
                  <a:srgbClr val="000000"/>
                </a:solidFill>
                <a:uFill>
                  <a:solidFill>
                    <a:srgbClr val="ffffff"/>
                  </a:solidFill>
                </a:uFill>
                <a:latin typeface="Arial"/>
              </a:rPr>
              <a:t>The Virtual Brain</a:t>
            </a:r>
            <a:endParaRPr b="0" lang="en-US" sz="1800" spc="-1" strike="noStrike">
              <a:solidFill>
                <a:srgbClr val="000000"/>
              </a:solidFill>
              <a:uFill>
                <a:solidFill>
                  <a:srgbClr val="ffffff"/>
                </a:solidFill>
              </a:uFill>
              <a:latin typeface="Arial"/>
            </a:endParaRPr>
          </a:p>
          <a:p>
            <a:r>
              <a:rPr b="0" lang="en-US" sz="4000" spc="-1" strike="noStrike">
                <a:solidFill>
                  <a:srgbClr val="000000"/>
                </a:solidFill>
                <a:uFill>
                  <a:solidFill>
                    <a:srgbClr val="ffffff"/>
                  </a:solidFill>
                </a:uFill>
                <a:latin typeface="Arial"/>
              </a:rPr>
              <a:t>NEST</a:t>
            </a:r>
            <a:r>
              <a:rPr b="0" lang="en-US" sz="4000" spc="-1" strike="noStrike">
                <a:solidFill>
                  <a:srgbClr val="000000"/>
                </a:solidFill>
                <a:uFill>
                  <a:solidFill>
                    <a:srgbClr val="ffffff"/>
                  </a:solidFill>
                </a:uFill>
                <a:latin typeface="Arial"/>
              </a:rPr>
              <a:t>	</a:t>
            </a:r>
            <a:r>
              <a:rPr b="0" lang="en-US" sz="4000" spc="-1" strike="noStrike">
                <a:solidFill>
                  <a:srgbClr val="000000"/>
                </a:solidFill>
                <a:uFill>
                  <a:solidFill>
                    <a:srgbClr val="ffffff"/>
                  </a:solidFill>
                </a:uFill>
                <a:latin typeface="Arial"/>
              </a:rPr>
              <a:t>	</a:t>
            </a:r>
            <a:r>
              <a:rPr b="0" lang="en-US" sz="4000" spc="-1" strike="noStrike">
                <a:solidFill>
                  <a:srgbClr val="000000"/>
                </a:solidFill>
                <a:uFill>
                  <a:solidFill>
                    <a:srgbClr val="ffffff"/>
                  </a:solidFill>
                </a:uFill>
                <a:latin typeface="Arial"/>
              </a:rPr>
              <a:t>	</a:t>
            </a:r>
            <a:r>
              <a:rPr b="0" lang="en-US" sz="4000" spc="-1" strike="noStrike">
                <a:solidFill>
                  <a:srgbClr val="000000"/>
                </a:solidFill>
                <a:uFill>
                  <a:solidFill>
                    <a:srgbClr val="ffffff"/>
                  </a:solidFill>
                </a:uFill>
                <a:latin typeface="Arial"/>
              </a:rPr>
              <a:t>	</a:t>
            </a:r>
            <a:r>
              <a:rPr b="0" lang="en-US" sz="4000" spc="-1" strike="noStrike">
                <a:solidFill>
                  <a:srgbClr val="000000"/>
                </a:solidFill>
                <a:uFill>
                  <a:solidFill>
                    <a:srgbClr val="ffffff"/>
                  </a:solidFill>
                </a:uFill>
                <a:latin typeface="Arial"/>
              </a:rPr>
              <a:t>	</a:t>
            </a:r>
            <a:r>
              <a:rPr b="0" lang="en-US" sz="4000" spc="-1" strike="noStrike">
                <a:solidFill>
                  <a:srgbClr val="000000"/>
                </a:solidFill>
                <a:uFill>
                  <a:solidFill>
                    <a:srgbClr val="ffffff"/>
                  </a:solidFill>
                </a:uFill>
                <a:latin typeface="Arial"/>
              </a:rPr>
              <a:t>	</a:t>
            </a:r>
            <a:r>
              <a:rPr b="0" lang="en-US" sz="4000" spc="-1" strike="noStrike">
                <a:solidFill>
                  <a:srgbClr val="000000"/>
                </a:solidFill>
                <a:uFill>
                  <a:solidFill>
                    <a:srgbClr val="ffffff"/>
                  </a:solidFill>
                </a:uFill>
                <a:latin typeface="Arial"/>
              </a:rPr>
              <a:t>	</a:t>
            </a:r>
            <a:r>
              <a:rPr b="0" lang="en-US" sz="4000" spc="-1" strike="noStrike">
                <a:solidFill>
                  <a:srgbClr val="000000"/>
                </a:solidFill>
                <a:uFill>
                  <a:solidFill>
                    <a:srgbClr val="ffffff"/>
                  </a:solidFill>
                </a:uFill>
                <a:latin typeface="Arial"/>
              </a:rPr>
              <a:t>	</a:t>
            </a:r>
            <a:r>
              <a:rPr b="0" lang="en-US" sz="4000" spc="-1" strike="noStrike">
                <a:solidFill>
                  <a:srgbClr val="000000"/>
                </a:solidFill>
                <a:uFill>
                  <a:solidFill>
                    <a:srgbClr val="ffffff"/>
                  </a:solidFill>
                </a:uFill>
                <a:latin typeface="Arial"/>
              </a:rPr>
              <a:t>	</a:t>
            </a:r>
            <a:r>
              <a:rPr b="0" lang="en-US" sz="4000" spc="-1" strike="noStrike">
                <a:solidFill>
                  <a:srgbClr val="000000"/>
                </a:solidFill>
                <a:uFill>
                  <a:solidFill>
                    <a:srgbClr val="ffffff"/>
                  </a:solidFill>
                </a:uFill>
                <a:latin typeface="Arial"/>
              </a:rPr>
              <a:t>	</a:t>
            </a:r>
            <a:r>
              <a:rPr b="0" lang="en-US" sz="4000" spc="-1" strike="noStrike">
                <a:solidFill>
                  <a:srgbClr val="000000"/>
                </a:solidFill>
                <a:uFill>
                  <a:solidFill>
                    <a:srgbClr val="ffffff"/>
                  </a:solidFill>
                </a:uFill>
                <a:latin typeface="Arial"/>
              </a:rPr>
              <a:t>	</a:t>
            </a:r>
            <a:r>
              <a:rPr b="0" lang="en-US" sz="4000" spc="-1" strike="noStrike">
                <a:solidFill>
                  <a:srgbClr val="000000"/>
                </a:solidFill>
                <a:uFill>
                  <a:solidFill>
                    <a:srgbClr val="ffffff"/>
                  </a:solidFill>
                </a:uFill>
                <a:latin typeface="Arial"/>
              </a:rPr>
              <a:t>R</a:t>
            </a:r>
            <a:r>
              <a:rPr b="0" lang="en-US" sz="4000" spc="-1" strike="noStrike">
                <a:solidFill>
                  <a:srgbClr val="000000"/>
                </a:solidFill>
                <a:uFill>
                  <a:solidFill>
                    <a:srgbClr val="ffffff"/>
                  </a:solidFill>
                </a:uFill>
                <a:latin typeface="Arial"/>
              </a:rPr>
              <a:t>	</a:t>
            </a:r>
            <a:r>
              <a:rPr b="0" lang="en-US" sz="4000" spc="-1" strike="noStrike">
                <a:solidFill>
                  <a:srgbClr val="000000"/>
                </a:solidFill>
                <a:uFill>
                  <a:solidFill>
                    <a:srgbClr val="ffffff"/>
                  </a:solidFill>
                </a:uFill>
                <a:latin typeface="Arial"/>
              </a:rPr>
              <a:t>	</a:t>
            </a:r>
            <a:r>
              <a:rPr b="0" lang="en-US" sz="4000" spc="-1" strike="noStrike">
                <a:solidFill>
                  <a:srgbClr val="000000"/>
                </a:solidFill>
                <a:uFill>
                  <a:solidFill>
                    <a:srgbClr val="ffffff"/>
                  </a:solidFill>
                </a:uFill>
                <a:latin typeface="Arial"/>
              </a:rPr>
              <a:t>	</a:t>
            </a:r>
            <a:r>
              <a:rPr b="0" lang="en-US" sz="4000" spc="-1" strike="noStrike">
                <a:solidFill>
                  <a:srgbClr val="000000"/>
                </a:solidFill>
                <a:uFill>
                  <a:solidFill>
                    <a:srgbClr val="ffffff"/>
                  </a:solidFill>
                </a:uFill>
                <a:latin typeface="Arial"/>
              </a:rPr>
              <a:t>	</a:t>
            </a:r>
            <a:r>
              <a:rPr b="0" lang="en-US" sz="4000" spc="-1" strike="noStrike">
                <a:solidFill>
                  <a:srgbClr val="000000"/>
                </a:solidFill>
                <a:uFill>
                  <a:solidFill>
                    <a:srgbClr val="ffffff"/>
                  </a:solidFill>
                </a:uFill>
                <a:latin typeface="Arial"/>
              </a:rPr>
              <a:t>	</a:t>
            </a:r>
            <a:r>
              <a:rPr b="0" lang="en-US" sz="4000" spc="-1" strike="noStrike">
                <a:solidFill>
                  <a:srgbClr val="000000"/>
                </a:solidFill>
                <a:uFill>
                  <a:solidFill>
                    <a:srgbClr val="ffffff"/>
                  </a:solidFill>
                </a:uFill>
                <a:latin typeface="Arial"/>
              </a:rPr>
              <a:t>	</a:t>
            </a:r>
            <a:r>
              <a:rPr b="0" lang="en-US" sz="4000" spc="-1" strike="noStrike">
                <a:solidFill>
                  <a:srgbClr val="000000"/>
                </a:solidFill>
                <a:uFill>
                  <a:solidFill>
                    <a:srgbClr val="ffffff"/>
                  </a:solidFill>
                </a:uFill>
                <a:latin typeface="Arial"/>
              </a:rPr>
              <a:t>	</a:t>
            </a:r>
            <a:r>
              <a:rPr b="0" lang="en-US" sz="4000" spc="-1" strike="noStrike">
                <a:solidFill>
                  <a:srgbClr val="000000"/>
                </a:solidFill>
                <a:uFill>
                  <a:solidFill>
                    <a:srgbClr val="ffffff"/>
                  </a:solidFill>
                </a:uFill>
                <a:latin typeface="Arial"/>
              </a:rPr>
              <a:t>Empirical Pipeline</a:t>
            </a:r>
            <a:endParaRPr b="0" lang="en-US" sz="1800" spc="-1" strike="noStrike">
              <a:solidFill>
                <a:srgbClr val="000000"/>
              </a:solidFill>
              <a:uFill>
                <a:solidFill>
                  <a:srgbClr val="ffffff"/>
                </a:solidFill>
              </a:uFill>
              <a:latin typeface="Arial"/>
            </a:endParaRPr>
          </a:p>
          <a:p>
            <a:endParaRPr b="0" lang="en-US" sz="1800" spc="-1" strike="noStrike">
              <a:solidFill>
                <a:srgbClr val="000000"/>
              </a:solidFill>
              <a:uFill>
                <a:solidFill>
                  <a:srgbClr val="ffffff"/>
                </a:solidFill>
              </a:uFill>
              <a:latin typeface="Arial"/>
            </a:endParaRPr>
          </a:p>
          <a:p>
            <a:r>
              <a:rPr b="0" lang="en-US" sz="4000" spc="-1" strike="noStrike">
                <a:solidFill>
                  <a:srgbClr val="000000"/>
                </a:solidFill>
                <a:uFill>
                  <a:solidFill>
                    <a:srgbClr val="ffffff"/>
                  </a:solidFill>
                </a:uFill>
                <a:latin typeface="Arial"/>
              </a:rPr>
              <a:t>New tools are added on request.</a:t>
            </a:r>
            <a:endParaRPr b="0" lang="en-US" sz="1800" spc="-1" strike="noStrike">
              <a:solidFill>
                <a:srgbClr val="000000"/>
              </a:solidFill>
              <a:uFill>
                <a:solidFill>
                  <a:srgbClr val="ffffff"/>
                </a:solidFill>
              </a:uFill>
              <a:latin typeface="Arial"/>
            </a:endParaRPr>
          </a:p>
        </p:txBody>
      </p:sp>
      <p:sp>
        <p:nvSpPr>
          <p:cNvPr id="43" name="TextShape 4"/>
          <p:cNvSpPr txBox="1"/>
          <p:nvPr/>
        </p:nvSpPr>
        <p:spPr>
          <a:xfrm>
            <a:off x="32644080" y="7863840"/>
            <a:ext cx="14630400" cy="33375600"/>
          </a:xfrm>
          <a:prstGeom prst="rect">
            <a:avLst/>
          </a:prstGeom>
          <a:solidFill>
            <a:srgbClr val="ffffff"/>
          </a:solidFill>
          <a:ln>
            <a:solidFill>
              <a:srgbClr val="000000"/>
            </a:solidFill>
          </a:ln>
        </p:spPr>
        <p:txBody>
          <a:bodyPr lIns="438840" rIns="438840" tIns="438840" bIns="438840"/>
          <a:p>
            <a:pPr algn="ctr"/>
            <a:r>
              <a:rPr b="1" lang="en-US" sz="6000" spc="-1" strike="noStrike">
                <a:solidFill>
                  <a:srgbClr val="000000"/>
                </a:solidFill>
                <a:uFill>
                  <a:solidFill>
                    <a:srgbClr val="ffffff"/>
                  </a:solidFill>
                </a:uFill>
                <a:latin typeface="Arial"/>
              </a:rPr>
              <a:t>Growth of NSG Usage</a:t>
            </a:r>
            <a:endParaRPr b="0" lang="en-US" sz="1800" spc="-1" strike="noStrike">
              <a:solidFill>
                <a:srgbClr val="000000"/>
              </a:solidFill>
              <a:uFill>
                <a:solidFill>
                  <a:srgbClr val="ffffff"/>
                </a:solidFill>
              </a:uFill>
              <a:latin typeface="Arial"/>
            </a:endParaRPr>
          </a:p>
          <a:p>
            <a:endParaRPr b="0" lang="en-US" sz="1800" spc="-1" strike="noStrike">
              <a:solidFill>
                <a:srgbClr val="000000"/>
              </a:solidFill>
              <a:uFill>
                <a:solidFill>
                  <a:srgbClr val="ffffff"/>
                </a:solidFill>
              </a:uFill>
              <a:latin typeface="Arial"/>
            </a:endParaRPr>
          </a:p>
          <a:p>
            <a:endParaRPr b="0" lang="en-US" sz="1800" spc="-1" strike="noStrike">
              <a:solidFill>
                <a:srgbClr val="000000"/>
              </a:solidFill>
              <a:uFill>
                <a:solidFill>
                  <a:srgbClr val="ffffff"/>
                </a:solidFill>
              </a:uFill>
              <a:latin typeface="Arial"/>
            </a:endParaRPr>
          </a:p>
          <a:p>
            <a:endParaRPr b="0" lang="en-US" sz="1800" spc="-1" strike="noStrike">
              <a:solidFill>
                <a:srgbClr val="000000"/>
              </a:solidFill>
              <a:uFill>
                <a:solidFill>
                  <a:srgbClr val="ffffff"/>
                </a:solidFill>
              </a:uFill>
              <a:latin typeface="Arial"/>
            </a:endParaRPr>
          </a:p>
          <a:p>
            <a:endParaRPr b="0" lang="en-US" sz="1800" spc="-1" strike="noStrike">
              <a:solidFill>
                <a:srgbClr val="000000"/>
              </a:solidFill>
              <a:uFill>
                <a:solidFill>
                  <a:srgbClr val="ffffff"/>
                </a:solidFill>
              </a:uFill>
              <a:latin typeface="Arial"/>
            </a:endParaRPr>
          </a:p>
          <a:p>
            <a:pPr algn="ctr"/>
            <a:endParaRPr b="0" lang="en-US" sz="1800" spc="-1" strike="noStrike">
              <a:solidFill>
                <a:srgbClr val="000000"/>
              </a:solidFill>
              <a:uFill>
                <a:solidFill>
                  <a:srgbClr val="ffffff"/>
                </a:solidFill>
              </a:uFill>
              <a:latin typeface="Arial"/>
            </a:endParaRPr>
          </a:p>
          <a:p>
            <a:pPr algn="ctr"/>
            <a:endParaRPr b="0" lang="en-US" sz="1800" spc="-1" strike="noStrike">
              <a:solidFill>
                <a:srgbClr val="000000"/>
              </a:solidFill>
              <a:uFill>
                <a:solidFill>
                  <a:srgbClr val="ffffff"/>
                </a:solidFill>
              </a:uFill>
              <a:latin typeface="Arial"/>
            </a:endParaRPr>
          </a:p>
          <a:p>
            <a:pPr algn="ctr"/>
            <a:endParaRPr b="0" lang="en-US" sz="1800" spc="-1" strike="noStrike">
              <a:solidFill>
                <a:srgbClr val="000000"/>
              </a:solidFill>
              <a:uFill>
                <a:solidFill>
                  <a:srgbClr val="ffffff"/>
                </a:solidFill>
              </a:uFill>
              <a:latin typeface="Arial"/>
            </a:endParaRPr>
          </a:p>
          <a:p>
            <a:pPr algn="ctr"/>
            <a:endParaRPr b="0" lang="en-US" sz="1800" spc="-1" strike="noStrike">
              <a:solidFill>
                <a:srgbClr val="000000"/>
              </a:solidFill>
              <a:uFill>
                <a:solidFill>
                  <a:srgbClr val="ffffff"/>
                </a:solidFill>
              </a:uFill>
              <a:latin typeface="Arial"/>
            </a:endParaRPr>
          </a:p>
          <a:p>
            <a:pPr algn="ctr"/>
            <a:endParaRPr b="0" lang="en-US" sz="1800" spc="-1" strike="noStrike">
              <a:solidFill>
                <a:srgbClr val="000000"/>
              </a:solidFill>
              <a:uFill>
                <a:solidFill>
                  <a:srgbClr val="ffffff"/>
                </a:solidFill>
              </a:uFill>
              <a:latin typeface="Arial"/>
            </a:endParaRPr>
          </a:p>
          <a:p>
            <a:pPr algn="ctr"/>
            <a:endParaRPr b="0" lang="en-US" sz="1800" spc="-1" strike="noStrike">
              <a:solidFill>
                <a:srgbClr val="000000"/>
              </a:solidFill>
              <a:uFill>
                <a:solidFill>
                  <a:srgbClr val="ffffff"/>
                </a:solidFill>
              </a:uFill>
              <a:latin typeface="Arial"/>
            </a:endParaRPr>
          </a:p>
          <a:p>
            <a:pPr algn="ctr"/>
            <a:endParaRPr b="0" lang="en-US" sz="1800" spc="-1" strike="noStrike">
              <a:solidFill>
                <a:srgbClr val="000000"/>
              </a:solidFill>
              <a:uFill>
                <a:solidFill>
                  <a:srgbClr val="ffffff"/>
                </a:solidFill>
              </a:uFill>
              <a:latin typeface="Arial"/>
            </a:endParaRPr>
          </a:p>
          <a:p>
            <a:pPr algn="ctr"/>
            <a:endParaRPr b="0" lang="en-US" sz="1800" spc="-1" strike="noStrike">
              <a:solidFill>
                <a:srgbClr val="000000"/>
              </a:solidFill>
              <a:uFill>
                <a:solidFill>
                  <a:srgbClr val="ffffff"/>
                </a:solidFill>
              </a:uFill>
              <a:latin typeface="Arial"/>
            </a:endParaRPr>
          </a:p>
          <a:p>
            <a:pPr algn="ctr"/>
            <a:endParaRPr b="0" lang="en-US" sz="1800" spc="-1" strike="noStrike">
              <a:solidFill>
                <a:srgbClr val="000000"/>
              </a:solidFill>
              <a:uFill>
                <a:solidFill>
                  <a:srgbClr val="ffffff"/>
                </a:solidFill>
              </a:uFill>
              <a:latin typeface="Arial"/>
            </a:endParaRPr>
          </a:p>
          <a:p>
            <a:pPr algn="ctr"/>
            <a:endParaRPr b="0" lang="en-US" sz="1800" spc="-1" strike="noStrike">
              <a:solidFill>
                <a:srgbClr val="000000"/>
              </a:solidFill>
              <a:uFill>
                <a:solidFill>
                  <a:srgbClr val="ffffff"/>
                </a:solidFill>
              </a:uFill>
              <a:latin typeface="Arial"/>
            </a:endParaRPr>
          </a:p>
          <a:p>
            <a:pPr algn="ctr"/>
            <a:endParaRPr b="0" lang="en-US" sz="1800" spc="-1" strike="noStrike">
              <a:solidFill>
                <a:srgbClr val="000000"/>
              </a:solidFill>
              <a:uFill>
                <a:solidFill>
                  <a:srgbClr val="ffffff"/>
                </a:solidFill>
              </a:uFill>
              <a:latin typeface="Arial"/>
            </a:endParaRPr>
          </a:p>
          <a:p>
            <a:pPr algn="ctr"/>
            <a:endParaRPr b="0" lang="en-US" sz="1800" spc="-1" strike="noStrike">
              <a:solidFill>
                <a:srgbClr val="000000"/>
              </a:solidFill>
              <a:uFill>
                <a:solidFill>
                  <a:srgbClr val="ffffff"/>
                </a:solidFill>
              </a:uFill>
              <a:latin typeface="Arial"/>
            </a:endParaRPr>
          </a:p>
          <a:p>
            <a:pPr algn="ctr"/>
            <a:endParaRPr b="0" lang="en-US" sz="1800" spc="-1" strike="noStrike">
              <a:solidFill>
                <a:srgbClr val="000000"/>
              </a:solidFill>
              <a:uFill>
                <a:solidFill>
                  <a:srgbClr val="ffffff"/>
                </a:solidFill>
              </a:uFill>
              <a:latin typeface="Arial"/>
            </a:endParaRPr>
          </a:p>
          <a:p>
            <a:pPr algn="ctr"/>
            <a:endParaRPr b="0" lang="en-US" sz="1800" spc="-1" strike="noStrike">
              <a:solidFill>
                <a:srgbClr val="000000"/>
              </a:solidFill>
              <a:uFill>
                <a:solidFill>
                  <a:srgbClr val="ffffff"/>
                </a:solidFill>
              </a:uFill>
              <a:latin typeface="Arial"/>
            </a:endParaRPr>
          </a:p>
          <a:p>
            <a:pPr algn="ctr"/>
            <a:endParaRPr b="0" lang="en-US" sz="1800" spc="-1" strike="noStrike">
              <a:solidFill>
                <a:srgbClr val="000000"/>
              </a:solidFill>
              <a:uFill>
                <a:solidFill>
                  <a:srgbClr val="ffffff"/>
                </a:solidFill>
              </a:uFill>
              <a:latin typeface="Arial"/>
            </a:endParaRPr>
          </a:p>
          <a:p>
            <a:pPr algn="ctr"/>
            <a:endParaRPr b="0" lang="en-US" sz="1800" spc="-1" strike="noStrike">
              <a:solidFill>
                <a:srgbClr val="000000"/>
              </a:solidFill>
              <a:uFill>
                <a:solidFill>
                  <a:srgbClr val="ffffff"/>
                </a:solidFill>
              </a:uFill>
              <a:latin typeface="Arial"/>
            </a:endParaRPr>
          </a:p>
          <a:p>
            <a:endParaRPr b="0" lang="en-US" sz="1800" spc="-1" strike="noStrike">
              <a:solidFill>
                <a:srgbClr val="000000"/>
              </a:solidFill>
              <a:uFill>
                <a:solidFill>
                  <a:srgbClr val="ffffff"/>
                </a:solidFill>
              </a:uFill>
              <a:latin typeface="Arial"/>
            </a:endParaRPr>
          </a:p>
          <a:p>
            <a:pPr algn="ctr"/>
            <a:r>
              <a:rPr b="1" lang="en-US" sz="6000" spc="-1" strike="noStrike">
                <a:solidFill>
                  <a:srgbClr val="000000"/>
                </a:solidFill>
                <a:uFill>
                  <a:solidFill>
                    <a:srgbClr val="ffffff"/>
                  </a:solidFill>
                </a:uFill>
                <a:latin typeface="Arial"/>
              </a:rPr>
              <a:t>Evolution of NSG</a:t>
            </a:r>
            <a:endParaRPr b="0" lang="en-US" sz="1800" spc="-1" strike="noStrike">
              <a:solidFill>
                <a:srgbClr val="000000"/>
              </a:solidFill>
              <a:uFill>
                <a:solidFill>
                  <a:srgbClr val="ffffff"/>
                </a:solidFill>
              </a:uFill>
              <a:latin typeface="Arial"/>
            </a:endParaRPr>
          </a:p>
          <a:p>
            <a:endParaRPr b="0" lang="en-US" sz="1800" spc="-1" strike="noStrike">
              <a:solidFill>
                <a:srgbClr val="000000"/>
              </a:solidFill>
              <a:uFill>
                <a:solidFill>
                  <a:srgbClr val="ffffff"/>
                </a:solidFill>
              </a:uFill>
              <a:latin typeface="Arial"/>
            </a:endParaRPr>
          </a:p>
          <a:p>
            <a:r>
              <a:rPr b="0" lang="en-US" sz="4000" spc="-1" strike="noStrike">
                <a:solidFill>
                  <a:srgbClr val="000000"/>
                </a:solidFill>
                <a:uFill>
                  <a:solidFill>
                    <a:srgbClr val="ffffff"/>
                  </a:solidFill>
                </a:uFill>
                <a:latin typeface="Arial"/>
              </a:rPr>
              <a:t>We initially implemented NSG to provide streamlined access to HPC resources for neuroscientists dealing with large scale modeling projects. Subsequently we have expanded its domain of utility to meet other HPC needs of the broader neuroscience community, especially cognitive and experimental neuroscientists faced with computationally challenging tasks. Examples of its more recent applications include:</a:t>
            </a:r>
            <a:endParaRPr b="0" lang="en-US" sz="1800" spc="-1" strike="noStrike">
              <a:solidFill>
                <a:srgbClr val="000000"/>
              </a:solidFill>
              <a:uFill>
                <a:solidFill>
                  <a:srgbClr val="ffffff"/>
                </a:solidFill>
              </a:uFill>
              <a:latin typeface="Arial"/>
            </a:endParaRPr>
          </a:p>
          <a:p>
            <a:r>
              <a:rPr b="1" lang="en-US" sz="4000" spc="-1" strike="noStrike">
                <a:solidFill>
                  <a:srgbClr val="000000"/>
                </a:solidFill>
                <a:uFill>
                  <a:solidFill>
                    <a:srgbClr val="ffffff"/>
                  </a:solidFill>
                </a:uFill>
                <a:latin typeface="Arial"/>
              </a:rPr>
              <a:t>Neuroscience software tools/application development and dissemination</a:t>
            </a:r>
            <a:endParaRPr b="0" lang="en-US" sz="1800" spc="-1" strike="noStrike">
              <a:solidFill>
                <a:srgbClr val="000000"/>
              </a:solidFill>
              <a:uFill>
                <a:solidFill>
                  <a:srgbClr val="ffffff"/>
                </a:solidFill>
              </a:uFill>
              <a:latin typeface="Arial"/>
            </a:endParaRPr>
          </a:p>
          <a:p>
            <a:pPr marL="457200" indent="-457200">
              <a:buClr>
                <a:srgbClr val="000000"/>
              </a:buClr>
              <a:buSzPct val="60000"/>
              <a:buFont typeface="Wingdings" charset="2"/>
              <a:buChar char=""/>
            </a:pPr>
            <a:r>
              <a:rPr b="0" lang="en-US" sz="3600" spc="-1" strike="noStrike">
                <a:solidFill>
                  <a:srgbClr val="000000"/>
                </a:solidFill>
                <a:uFill>
                  <a:solidFill>
                    <a:srgbClr val="ffffff"/>
                  </a:solidFill>
                </a:uFill>
                <a:latin typeface="Arial"/>
              </a:rPr>
              <a:t>Integration with EEGLAB (Scott Makeig, UCSD)</a:t>
            </a:r>
            <a:endParaRPr b="0" lang="en-US" sz="1800" spc="-1" strike="noStrike">
              <a:solidFill>
                <a:srgbClr val="000000"/>
              </a:solidFill>
              <a:uFill>
                <a:solidFill>
                  <a:srgbClr val="ffffff"/>
                </a:solidFill>
              </a:uFill>
              <a:latin typeface="Arial"/>
            </a:endParaRPr>
          </a:p>
          <a:p>
            <a:pPr marL="457200" indent="-457200">
              <a:buClr>
                <a:srgbClr val="000000"/>
              </a:buClr>
              <a:buSzPct val="60000"/>
              <a:buFont typeface="Wingdings" charset="2"/>
              <a:buChar char=""/>
            </a:pPr>
            <a:r>
              <a:rPr b="0" lang="en-US" sz="3600" spc="-1" strike="noStrike">
                <a:solidFill>
                  <a:srgbClr val="000000"/>
                </a:solidFill>
                <a:uFill>
                  <a:solidFill>
                    <a:srgbClr val="ffffff"/>
                  </a:solidFill>
                </a:uFill>
                <a:latin typeface="Arial"/>
              </a:rPr>
              <a:t>Integration with Human Neocortical Neurosolver (HNN) (Stephanie Jones, Brown University)</a:t>
            </a:r>
            <a:endParaRPr b="0" lang="en-US" sz="1800" spc="-1" strike="noStrike">
              <a:solidFill>
                <a:srgbClr val="000000"/>
              </a:solidFill>
              <a:uFill>
                <a:solidFill>
                  <a:srgbClr val="ffffff"/>
                </a:solidFill>
              </a:uFill>
              <a:latin typeface="Arial"/>
            </a:endParaRPr>
          </a:p>
          <a:p>
            <a:pPr marL="457200" indent="-457200">
              <a:buClr>
                <a:srgbClr val="000000"/>
              </a:buClr>
              <a:buSzPct val="60000"/>
              <a:buFont typeface="Wingdings" charset="2"/>
              <a:buChar char=""/>
            </a:pPr>
            <a:r>
              <a:rPr b="0" lang="en-US" sz="3600" spc="-1" strike="noStrike">
                <a:solidFill>
                  <a:srgbClr val="000000"/>
                </a:solidFill>
                <a:uFill>
                  <a:solidFill>
                    <a:srgbClr val="ffffff"/>
                  </a:solidFill>
                </a:uFill>
                <a:latin typeface="Arial"/>
              </a:rPr>
              <a:t>Integration of BluePyOpt from HBP (Michele Migliore, CNR, Italy)</a:t>
            </a:r>
            <a:endParaRPr b="0" lang="en-US" sz="1800" spc="-1" strike="noStrike">
              <a:solidFill>
                <a:srgbClr val="000000"/>
              </a:solidFill>
              <a:uFill>
                <a:solidFill>
                  <a:srgbClr val="ffffff"/>
                </a:solidFill>
              </a:uFill>
              <a:latin typeface="Arial"/>
            </a:endParaRPr>
          </a:p>
          <a:p>
            <a:pPr marL="457200" indent="-457200">
              <a:buClr>
                <a:srgbClr val="000000"/>
              </a:buClr>
              <a:buSzPct val="60000"/>
              <a:buFont typeface="Wingdings" charset="2"/>
              <a:buChar char=""/>
            </a:pPr>
            <a:r>
              <a:rPr b="0" lang="en-US" sz="3600" spc="-1" strike="noStrike">
                <a:solidFill>
                  <a:srgbClr val="000000"/>
                </a:solidFill>
                <a:uFill>
                  <a:solidFill>
                    <a:srgbClr val="ffffff"/>
                  </a:solidFill>
                </a:uFill>
                <a:latin typeface="Arial"/>
              </a:rPr>
              <a:t>CARLsim--GPU-accelerated SNN simulator</a:t>
            </a:r>
            <a:endParaRPr b="0" lang="en-US" sz="1800" spc="-1" strike="noStrike">
              <a:solidFill>
                <a:srgbClr val="000000"/>
              </a:solidFill>
              <a:uFill>
                <a:solidFill>
                  <a:srgbClr val="ffffff"/>
                </a:solidFill>
              </a:uFill>
              <a:latin typeface="Arial"/>
            </a:endParaRPr>
          </a:p>
          <a:p>
            <a:pPr marL="457200" indent="-457200">
              <a:buClr>
                <a:srgbClr val="000000"/>
              </a:buClr>
              <a:buSzPct val="60000"/>
              <a:buFont typeface="Wingdings" charset="2"/>
              <a:buChar char=""/>
            </a:pPr>
            <a:r>
              <a:rPr b="0" lang="en-US" sz="3600" spc="-1" strike="noStrike">
                <a:solidFill>
                  <a:srgbClr val="000000"/>
                </a:solidFill>
                <a:uFill>
                  <a:solidFill>
                    <a:srgbClr val="ffffff"/>
                  </a:solidFill>
                </a:uFill>
                <a:latin typeface="Arial"/>
              </a:rPr>
              <a:t>LSNM--Large Scale Neural Simulator</a:t>
            </a:r>
            <a:endParaRPr b="0" lang="en-US" sz="1800" spc="-1" strike="noStrike">
              <a:solidFill>
                <a:srgbClr val="000000"/>
              </a:solidFill>
              <a:uFill>
                <a:solidFill>
                  <a:srgbClr val="ffffff"/>
                </a:solidFill>
              </a:uFill>
              <a:latin typeface="Arial"/>
            </a:endParaRPr>
          </a:p>
          <a:p>
            <a:r>
              <a:rPr b="1" lang="en-US" sz="4000" spc="-1" strike="noStrike">
                <a:solidFill>
                  <a:srgbClr val="000000"/>
                </a:solidFill>
                <a:uFill>
                  <a:solidFill>
                    <a:srgbClr val="ffffff"/>
                  </a:solidFill>
                </a:uFill>
                <a:latin typeface="Arial"/>
              </a:rPr>
              <a:t>Education and training</a:t>
            </a:r>
            <a:endParaRPr b="0" lang="en-US" sz="1800" spc="-1" strike="noStrike">
              <a:solidFill>
                <a:srgbClr val="000000"/>
              </a:solidFill>
              <a:uFill>
                <a:solidFill>
                  <a:srgbClr val="ffffff"/>
                </a:solidFill>
              </a:uFill>
              <a:latin typeface="Arial"/>
            </a:endParaRPr>
          </a:p>
          <a:p>
            <a:pPr marL="457200" indent="-457200">
              <a:buClr>
                <a:srgbClr val="000000"/>
              </a:buClr>
              <a:buSzPct val="60000"/>
              <a:buFont typeface="Wingdings" charset="2"/>
              <a:buChar char=""/>
            </a:pPr>
            <a:r>
              <a:rPr b="0" lang="en-US" sz="3600" spc="-1" strike="noStrike">
                <a:solidFill>
                  <a:srgbClr val="000000"/>
                </a:solidFill>
                <a:uFill>
                  <a:solidFill>
                    <a:srgbClr val="ffffff"/>
                  </a:solidFill>
                </a:uFill>
                <a:latin typeface="Arial"/>
              </a:rPr>
              <a:t>NEURON summer course</a:t>
            </a:r>
            <a:endParaRPr b="0" lang="en-US" sz="1800" spc="-1" strike="noStrike">
              <a:solidFill>
                <a:srgbClr val="000000"/>
              </a:solidFill>
              <a:uFill>
                <a:solidFill>
                  <a:srgbClr val="ffffff"/>
                </a:solidFill>
              </a:uFill>
              <a:latin typeface="Arial"/>
            </a:endParaRPr>
          </a:p>
          <a:p>
            <a:pPr marL="457200" indent="-457200">
              <a:buClr>
                <a:srgbClr val="000000"/>
              </a:buClr>
              <a:buSzPct val="60000"/>
              <a:buFont typeface="Wingdings" charset="2"/>
              <a:buChar char=""/>
            </a:pPr>
            <a:r>
              <a:rPr b="0" lang="en-US" sz="3600" spc="-1" strike="noStrike">
                <a:solidFill>
                  <a:srgbClr val="000000"/>
                </a:solidFill>
                <a:uFill>
                  <a:solidFill>
                    <a:srgbClr val="ffffff"/>
                  </a:solidFill>
                </a:uFill>
                <a:latin typeface="Arial"/>
              </a:rPr>
              <a:t>NIH-funded computational neuroscience training course </a:t>
            </a:r>
            <a:r>
              <a:rPr b="0" lang="en-US" sz="3600" spc="-1" strike="noStrike">
                <a:solidFill>
                  <a:srgbClr val="000000"/>
                </a:solidFill>
                <a:uFill>
                  <a:solidFill>
                    <a:srgbClr val="ffffff"/>
                  </a:solidFill>
                </a:uFill>
                <a:latin typeface="Arial"/>
              </a:rPr>
              <a:t>
</a:t>
            </a:r>
            <a:r>
              <a:rPr b="0" lang="en-US" sz="3600" spc="-1" strike="noStrike">
                <a:solidFill>
                  <a:srgbClr val="000000"/>
                </a:solidFill>
                <a:uFill>
                  <a:solidFill>
                    <a:srgbClr val="ffffff"/>
                  </a:solidFill>
                </a:uFill>
                <a:latin typeface="Arial"/>
              </a:rPr>
              <a:t>(U. Missouri)</a:t>
            </a:r>
            <a:endParaRPr b="0" lang="en-US" sz="1800" spc="-1" strike="noStrike">
              <a:solidFill>
                <a:srgbClr val="000000"/>
              </a:solidFill>
              <a:uFill>
                <a:solidFill>
                  <a:srgbClr val="ffffff"/>
                </a:solidFill>
              </a:uFill>
              <a:latin typeface="Arial"/>
            </a:endParaRPr>
          </a:p>
          <a:p>
            <a:pPr marL="457200" indent="-457200">
              <a:buClr>
                <a:srgbClr val="000000"/>
              </a:buClr>
              <a:buSzPct val="60000"/>
              <a:buFont typeface="Wingdings" charset="2"/>
              <a:buChar char=""/>
            </a:pPr>
            <a:r>
              <a:rPr b="0" lang="en-US" sz="3600" spc="-1" strike="noStrike">
                <a:solidFill>
                  <a:srgbClr val="000000"/>
                </a:solidFill>
                <a:uFill>
                  <a:solidFill>
                    <a:srgbClr val="ffffff"/>
                  </a:solidFill>
                </a:uFill>
                <a:latin typeface="Arial"/>
              </a:rPr>
              <a:t>Workshops at SFN, OCNS meetings</a:t>
            </a:r>
            <a:endParaRPr b="0" lang="en-US" sz="1800" spc="-1" strike="noStrike">
              <a:solidFill>
                <a:srgbClr val="000000"/>
              </a:solidFill>
              <a:uFill>
                <a:solidFill>
                  <a:srgbClr val="ffffff"/>
                </a:solidFill>
              </a:uFill>
              <a:latin typeface="Arial"/>
            </a:endParaRPr>
          </a:p>
          <a:p>
            <a:pPr marL="457200" indent="-457200">
              <a:buClr>
                <a:srgbClr val="000000"/>
              </a:buClr>
              <a:buSzPct val="60000"/>
              <a:buFont typeface="Wingdings" charset="2"/>
              <a:buChar char=""/>
            </a:pPr>
            <a:r>
              <a:rPr b="0" lang="en-US" sz="3600" spc="-1" strike="noStrike">
                <a:solidFill>
                  <a:srgbClr val="000000"/>
                </a:solidFill>
                <a:uFill>
                  <a:solidFill>
                    <a:srgbClr val="ffffff"/>
                  </a:solidFill>
                </a:uFill>
                <a:latin typeface="Arial"/>
              </a:rPr>
              <a:t>NSF-supported cyberinfrastructure neuroscience training</a:t>
            </a:r>
            <a:endParaRPr b="0" lang="en-US" sz="1800" spc="-1" strike="noStrike">
              <a:solidFill>
                <a:srgbClr val="000000"/>
              </a:solidFill>
              <a:uFill>
                <a:solidFill>
                  <a:srgbClr val="ffffff"/>
                </a:solidFill>
              </a:uFill>
              <a:latin typeface="Arial"/>
            </a:endParaRPr>
          </a:p>
          <a:p>
            <a:r>
              <a:rPr b="1" lang="en-US" sz="4000" spc="-1" strike="noStrike">
                <a:solidFill>
                  <a:srgbClr val="000000"/>
                </a:solidFill>
                <a:uFill>
                  <a:solidFill>
                    <a:srgbClr val="ffffff"/>
                  </a:solidFill>
                </a:uFill>
                <a:latin typeface="Arial"/>
              </a:rPr>
              <a:t>Collaborative environment</a:t>
            </a:r>
            <a:endParaRPr b="0" lang="en-US" sz="1800" spc="-1" strike="noStrike">
              <a:solidFill>
                <a:srgbClr val="000000"/>
              </a:solidFill>
              <a:uFill>
                <a:solidFill>
                  <a:srgbClr val="ffffff"/>
                </a:solidFill>
              </a:uFill>
              <a:latin typeface="Arial"/>
            </a:endParaRPr>
          </a:p>
          <a:p>
            <a:pPr marL="457200" indent="-457200">
              <a:buClr>
                <a:srgbClr val="000000"/>
              </a:buClr>
              <a:buSzPct val="60000"/>
              <a:buFont typeface="Wingdings" charset="2"/>
              <a:buChar char=""/>
            </a:pPr>
            <a:r>
              <a:rPr b="0" lang="en-US" sz="3600" spc="-1" strike="noStrike">
                <a:solidFill>
                  <a:srgbClr val="000000"/>
                </a:solidFill>
                <a:uFill>
                  <a:solidFill>
                    <a:srgbClr val="ffffff"/>
                  </a:solidFill>
                </a:uFill>
                <a:latin typeface="Arial"/>
              </a:rPr>
              <a:t>for application development and testing</a:t>
            </a:r>
            <a:endParaRPr b="0" lang="en-US" sz="1800" spc="-1" strike="noStrike">
              <a:solidFill>
                <a:srgbClr val="000000"/>
              </a:solidFill>
              <a:uFill>
                <a:solidFill>
                  <a:srgbClr val="ffffff"/>
                </a:solidFill>
              </a:uFill>
              <a:latin typeface="Arial"/>
            </a:endParaRPr>
          </a:p>
          <a:p>
            <a:pPr marL="457200" indent="-457200">
              <a:buClr>
                <a:srgbClr val="000000"/>
              </a:buClr>
              <a:buSzPct val="60000"/>
              <a:buFont typeface="Wingdings" charset="2"/>
              <a:buChar char=""/>
            </a:pPr>
            <a:r>
              <a:rPr b="0" lang="en-US" sz="3600" spc="-1" strike="noStrike">
                <a:solidFill>
                  <a:srgbClr val="000000"/>
                </a:solidFill>
                <a:uFill>
                  <a:solidFill>
                    <a:srgbClr val="ffffff"/>
                  </a:solidFill>
                </a:uFill>
                <a:latin typeface="Arial"/>
              </a:rPr>
              <a:t>sharing</a:t>
            </a:r>
            <a:endParaRPr b="0" lang="en-US" sz="1800" spc="-1" strike="noStrike">
              <a:solidFill>
                <a:srgbClr val="000000"/>
              </a:solidFill>
              <a:uFill>
                <a:solidFill>
                  <a:srgbClr val="ffffff"/>
                </a:solidFill>
              </a:uFill>
              <a:latin typeface="Arial"/>
            </a:endParaRPr>
          </a:p>
          <a:p>
            <a:pPr marL="457200" indent="-457200">
              <a:buClr>
                <a:srgbClr val="000000"/>
              </a:buClr>
              <a:buSzPct val="60000"/>
              <a:buFont typeface="Wingdings" charset="2"/>
              <a:buChar char=""/>
            </a:pPr>
            <a:r>
              <a:rPr b="0" lang="en-US" sz="3600" spc="-1" strike="noStrike">
                <a:solidFill>
                  <a:srgbClr val="000000"/>
                </a:solidFill>
                <a:uFill>
                  <a:solidFill>
                    <a:srgbClr val="ffffff"/>
                  </a:solidFill>
                </a:uFill>
                <a:latin typeface="Arial"/>
              </a:rPr>
              <a:t>survey of future feature needs</a:t>
            </a:r>
            <a:endParaRPr b="0" lang="en-US" sz="1800" spc="-1" strike="noStrike">
              <a:solidFill>
                <a:srgbClr val="000000"/>
              </a:solidFill>
              <a:uFill>
                <a:solidFill>
                  <a:srgbClr val="ffffff"/>
                </a:solidFill>
              </a:uFill>
              <a:latin typeface="Arial"/>
            </a:endParaRPr>
          </a:p>
        </p:txBody>
      </p:sp>
      <p:sp>
        <p:nvSpPr>
          <p:cNvPr id="44" name="TextShape 5"/>
          <p:cNvSpPr txBox="1"/>
          <p:nvPr/>
        </p:nvSpPr>
        <p:spPr>
          <a:xfrm>
            <a:off x="48371760" y="7863840"/>
            <a:ext cx="14630400" cy="33375600"/>
          </a:xfrm>
          <a:prstGeom prst="rect">
            <a:avLst/>
          </a:prstGeom>
          <a:solidFill>
            <a:srgbClr val="ffffff"/>
          </a:solidFill>
          <a:ln>
            <a:solidFill>
              <a:srgbClr val="000000"/>
            </a:solidFill>
          </a:ln>
        </p:spPr>
        <p:txBody>
          <a:bodyPr lIns="438840" rIns="438840" tIns="438840" bIns="438840"/>
          <a:p>
            <a:pPr algn="ctr"/>
            <a:r>
              <a:rPr b="1" lang="en-US" sz="6000" spc="-1" strike="noStrike">
                <a:solidFill>
                  <a:srgbClr val="000000"/>
                </a:solidFill>
                <a:uFill>
                  <a:solidFill>
                    <a:srgbClr val="ffffff"/>
                  </a:solidFill>
                </a:uFill>
                <a:latin typeface="Arial"/>
              </a:rPr>
              <a:t>Key Points</a:t>
            </a:r>
            <a:endParaRPr b="0" lang="en-US" sz="1800" spc="-1" strike="noStrike">
              <a:solidFill>
                <a:srgbClr val="000000"/>
              </a:solidFill>
              <a:uFill>
                <a:solidFill>
                  <a:srgbClr val="ffffff"/>
                </a:solidFill>
              </a:uFill>
              <a:latin typeface="Arial"/>
            </a:endParaRPr>
          </a:p>
          <a:p>
            <a:endParaRPr b="0" lang="en-US" sz="1800" spc="-1" strike="noStrike">
              <a:solidFill>
                <a:srgbClr val="000000"/>
              </a:solidFill>
              <a:uFill>
                <a:solidFill>
                  <a:srgbClr val="ffffff"/>
                </a:solidFill>
              </a:uFill>
              <a:latin typeface="Arial"/>
            </a:endParaRPr>
          </a:p>
          <a:p>
            <a:pPr marL="457200" indent="-457200">
              <a:buClr>
                <a:srgbClr val="000000"/>
              </a:buClr>
              <a:buSzPct val="60000"/>
              <a:buFont typeface="Wingdings" charset="2"/>
              <a:buChar char=""/>
            </a:pPr>
            <a:r>
              <a:rPr b="0" lang="en-US" sz="4000" spc="-1" strike="noStrike">
                <a:solidFill>
                  <a:srgbClr val="000000"/>
                </a:solidFill>
                <a:uFill>
                  <a:solidFill>
                    <a:srgbClr val="ffffff"/>
                  </a:solidFill>
                </a:uFill>
                <a:latin typeface="Arial"/>
              </a:rPr>
              <a:t>Any student or researcher from anywhere can use NSG for free.</a:t>
            </a:r>
            <a:endParaRPr b="0" lang="en-US" sz="1800" spc="-1" strike="noStrike">
              <a:solidFill>
                <a:srgbClr val="000000"/>
              </a:solidFill>
              <a:uFill>
                <a:solidFill>
                  <a:srgbClr val="ffffff"/>
                </a:solidFill>
              </a:uFill>
              <a:latin typeface="Arial"/>
            </a:endParaRPr>
          </a:p>
          <a:p>
            <a:pPr marL="457200" indent="-457200">
              <a:buClr>
                <a:srgbClr val="000000"/>
              </a:buClr>
              <a:buSzPct val="60000"/>
              <a:buFont typeface="Wingdings" charset="2"/>
              <a:buChar char=""/>
            </a:pPr>
            <a:r>
              <a:rPr b="0" lang="en-US" sz="4000" spc="-1" strike="noStrike">
                <a:solidFill>
                  <a:srgbClr val="000000"/>
                </a:solidFill>
                <a:uFill>
                  <a:solidFill>
                    <a:srgbClr val="ffffff"/>
                  </a:solidFill>
                </a:uFill>
                <a:latin typeface="Arial"/>
              </a:rPr>
              <a:t>Inactive user files are deleted based on length of inactivity.</a:t>
            </a:r>
            <a:endParaRPr b="0" lang="en-US" sz="1800" spc="-1" strike="noStrike">
              <a:solidFill>
                <a:srgbClr val="000000"/>
              </a:solidFill>
              <a:uFill>
                <a:solidFill>
                  <a:srgbClr val="ffffff"/>
                </a:solidFill>
              </a:uFill>
              <a:latin typeface="Arial"/>
            </a:endParaRPr>
          </a:p>
          <a:p>
            <a:pPr marL="457200" indent="-457200">
              <a:buClr>
                <a:srgbClr val="000000"/>
              </a:buClr>
              <a:buSzPct val="60000"/>
              <a:buFont typeface="Wingdings" charset="2"/>
              <a:buChar char=""/>
            </a:pPr>
            <a:r>
              <a:rPr b="0" lang="en-US" sz="4000" spc="-1" strike="noStrike">
                <a:solidFill>
                  <a:srgbClr val="000000"/>
                </a:solidFill>
                <a:uFill>
                  <a:solidFill>
                    <a:srgbClr val="ffffff"/>
                  </a:solidFill>
                </a:uFill>
                <a:latin typeface="Arial"/>
              </a:rPr>
              <a:t>Users may request addition of new software, pipelines.</a:t>
            </a:r>
            <a:endParaRPr b="0" lang="en-US" sz="1800" spc="-1" strike="noStrike">
              <a:solidFill>
                <a:srgbClr val="000000"/>
              </a:solidFill>
              <a:uFill>
                <a:solidFill>
                  <a:srgbClr val="ffffff"/>
                </a:solidFill>
              </a:uFill>
              <a:latin typeface="Arial"/>
            </a:endParaRPr>
          </a:p>
          <a:p>
            <a:pPr marL="457200" indent="-457200">
              <a:buClr>
                <a:srgbClr val="000000"/>
              </a:buClr>
              <a:buSzPct val="60000"/>
              <a:buFont typeface="Wingdings" charset="2"/>
              <a:buChar char=""/>
            </a:pPr>
            <a:r>
              <a:rPr b="0" lang="en-US" sz="4000" spc="-1" strike="noStrike">
                <a:solidFill>
                  <a:srgbClr val="000000"/>
                </a:solidFill>
                <a:uFill>
                  <a:solidFill>
                    <a:srgbClr val="ffffff"/>
                  </a:solidFill>
                </a:uFill>
                <a:latin typeface="Arial"/>
              </a:rPr>
              <a:t>If you need a large individual allocation, we will help you write your own XSEDE allocation proposal.</a:t>
            </a:r>
            <a:endParaRPr b="0" lang="en-US" sz="1800" spc="-1" strike="noStrike">
              <a:solidFill>
                <a:srgbClr val="000000"/>
              </a:solidFill>
              <a:uFill>
                <a:solidFill>
                  <a:srgbClr val="ffffff"/>
                </a:solidFill>
              </a:uFill>
              <a:latin typeface="Arial"/>
            </a:endParaRPr>
          </a:p>
          <a:p>
            <a:pPr marL="457200" indent="-457200">
              <a:buClr>
                <a:srgbClr val="000000"/>
              </a:buClr>
              <a:buSzPct val="60000"/>
              <a:buFont typeface="Wingdings" charset="2"/>
              <a:buChar char=""/>
            </a:pPr>
            <a:r>
              <a:rPr b="0" lang="en-US" sz="4000" spc="-1" strike="noStrike">
                <a:solidFill>
                  <a:srgbClr val="000000"/>
                </a:solidFill>
                <a:uFill>
                  <a:solidFill>
                    <a:srgbClr val="ffffff"/>
                  </a:solidFill>
                </a:uFill>
                <a:latin typeface="Arial"/>
              </a:rPr>
              <a:t>You may use NSG with your own individual allocation.</a:t>
            </a:r>
            <a:endParaRPr b="0" lang="en-US" sz="1800" spc="-1" strike="noStrike">
              <a:solidFill>
                <a:srgbClr val="000000"/>
              </a:solidFill>
              <a:uFill>
                <a:solidFill>
                  <a:srgbClr val="ffffff"/>
                </a:solidFill>
              </a:uFill>
              <a:latin typeface="Arial"/>
            </a:endParaRPr>
          </a:p>
          <a:p>
            <a:pPr marL="457200" indent="-457200">
              <a:buClr>
                <a:srgbClr val="000000"/>
              </a:buClr>
              <a:buSzPct val="60000"/>
              <a:buFont typeface="Wingdings" charset="2"/>
              <a:buChar char=""/>
            </a:pPr>
            <a:r>
              <a:rPr b="0" lang="en-US" sz="4000" spc="-1" strike="noStrike">
                <a:solidFill>
                  <a:srgbClr val="000000"/>
                </a:solidFill>
                <a:uFill>
                  <a:solidFill>
                    <a:srgbClr val="ffffff"/>
                  </a:solidFill>
                </a:uFill>
                <a:latin typeface="Arial"/>
              </a:rPr>
              <a:t>Online documentation and support are available at</a:t>
            </a:r>
            <a:r>
              <a:rPr b="0" lang="en-US" sz="4000" spc="-1" strike="noStrike">
                <a:solidFill>
                  <a:srgbClr val="000000"/>
                </a:solidFill>
                <a:uFill>
                  <a:solidFill>
                    <a:srgbClr val="ffffff"/>
                  </a:solidFill>
                </a:uFill>
                <a:latin typeface="Arial"/>
              </a:rPr>
              <a:t>
</a:t>
            </a:r>
            <a:r>
              <a:rPr b="0" lang="en-US" sz="4000" spc="-1" strike="noStrike">
                <a:solidFill>
                  <a:srgbClr val="000000"/>
                </a:solidFill>
                <a:uFill>
                  <a:solidFill>
                    <a:srgbClr val="ffffff"/>
                  </a:solidFill>
                </a:uFill>
                <a:latin typeface="Arial"/>
              </a:rPr>
              <a:t>nsghelp@sdsc.edu</a:t>
            </a:r>
            <a:endParaRPr b="0" lang="en-US" sz="1800" spc="-1" strike="noStrike">
              <a:solidFill>
                <a:srgbClr val="000000"/>
              </a:solidFill>
              <a:uFill>
                <a:solidFill>
                  <a:srgbClr val="ffffff"/>
                </a:solidFill>
              </a:uFill>
              <a:latin typeface="Arial"/>
            </a:endParaRPr>
          </a:p>
          <a:p>
            <a:endParaRPr b="0" lang="en-US" sz="1800" spc="-1" strike="noStrike">
              <a:solidFill>
                <a:srgbClr val="000000"/>
              </a:solidFill>
              <a:uFill>
                <a:solidFill>
                  <a:srgbClr val="ffffff"/>
                </a:solidFill>
              </a:uFill>
              <a:latin typeface="Arial"/>
            </a:endParaRPr>
          </a:p>
          <a:p>
            <a:pPr algn="ctr"/>
            <a:r>
              <a:rPr b="1" lang="en-US" sz="6000" spc="-1" strike="noStrike">
                <a:solidFill>
                  <a:srgbClr val="000000"/>
                </a:solidFill>
                <a:uFill>
                  <a:solidFill>
                    <a:srgbClr val="ffffff"/>
                  </a:solidFill>
                </a:uFill>
                <a:latin typeface="Arial"/>
              </a:rPr>
              <a:t>Summary</a:t>
            </a:r>
            <a:endParaRPr b="0" lang="en-US" sz="1800" spc="-1" strike="noStrike">
              <a:solidFill>
                <a:srgbClr val="000000"/>
              </a:solidFill>
              <a:uFill>
                <a:solidFill>
                  <a:srgbClr val="ffffff"/>
                </a:solidFill>
              </a:uFill>
              <a:latin typeface="Arial"/>
            </a:endParaRPr>
          </a:p>
          <a:p>
            <a:endParaRPr b="0" lang="en-US" sz="1800" spc="-1" strike="noStrike">
              <a:solidFill>
                <a:srgbClr val="000000"/>
              </a:solidFill>
              <a:uFill>
                <a:solidFill>
                  <a:srgbClr val="ffffff"/>
                </a:solidFill>
              </a:uFill>
              <a:latin typeface="Arial"/>
            </a:endParaRPr>
          </a:p>
          <a:p>
            <a:pPr marL="457200" indent="-457200">
              <a:buClr>
                <a:srgbClr val="000000"/>
              </a:buClr>
              <a:buSzPct val="60000"/>
              <a:buFont typeface="Wingdings" charset="2"/>
              <a:buChar char=""/>
            </a:pPr>
            <a:r>
              <a:rPr b="0" lang="en-US" sz="4000" spc="-1" strike="noStrike">
                <a:solidFill>
                  <a:srgbClr val="000000"/>
                </a:solidFill>
                <a:uFill>
                  <a:solidFill>
                    <a:srgbClr val="ffffff"/>
                  </a:solidFill>
                </a:uFill>
                <a:latin typeface="Arial"/>
              </a:rPr>
              <a:t>NSG catalyzes and democratizes computational neuroscience research for everyone, regardless of local or institutional resources.</a:t>
            </a:r>
            <a:endParaRPr b="0" lang="en-US" sz="1800" spc="-1" strike="noStrike">
              <a:solidFill>
                <a:srgbClr val="000000"/>
              </a:solidFill>
              <a:uFill>
                <a:solidFill>
                  <a:srgbClr val="ffffff"/>
                </a:solidFill>
              </a:uFill>
              <a:latin typeface="Arial"/>
            </a:endParaRPr>
          </a:p>
          <a:p>
            <a:pPr marL="914400" indent="-896040">
              <a:buClr>
                <a:srgbClr val="000000"/>
              </a:buClr>
              <a:buSzPct val="60000"/>
              <a:buFont typeface="Wingdings" charset="2"/>
              <a:buChar char=""/>
            </a:pPr>
            <a:r>
              <a:rPr b="0" lang="en-US" sz="4000" spc="-1" strike="noStrike">
                <a:solidFill>
                  <a:srgbClr val="000000"/>
                </a:solidFill>
                <a:uFill>
                  <a:solidFill>
                    <a:srgbClr val="ffffff"/>
                  </a:solidFill>
                </a:uFill>
                <a:latin typeface="Arial"/>
              </a:rPr>
              <a:t>Please cite us if you use NSG</a:t>
            </a:r>
            <a:r>
              <a:rPr b="0" lang="en-US" sz="4000" spc="-1" strike="noStrike">
                <a:solidFill>
                  <a:srgbClr val="000000"/>
                </a:solidFill>
                <a:uFill>
                  <a:solidFill>
                    <a:srgbClr val="ffffff"/>
                  </a:solidFill>
                </a:uFill>
                <a:latin typeface="Arial"/>
              </a:rPr>
              <a:t>
</a:t>
            </a:r>
            <a:r>
              <a:rPr b="0" lang="en-US" sz="4000" spc="-1" strike="noStrike">
                <a:solidFill>
                  <a:srgbClr val="000000"/>
                </a:solidFill>
                <a:uFill>
                  <a:solidFill>
                    <a:srgbClr val="ffffff"/>
                  </a:solidFill>
                </a:uFill>
                <a:latin typeface="Arial"/>
              </a:rPr>
              <a:t>(https://www.nsgportal.org/citation.html)</a:t>
            </a:r>
            <a:endParaRPr b="0" lang="en-US" sz="1800" spc="-1" strike="noStrike">
              <a:solidFill>
                <a:srgbClr val="000000"/>
              </a:solidFill>
              <a:uFill>
                <a:solidFill>
                  <a:srgbClr val="ffffff"/>
                </a:solidFill>
              </a:uFill>
              <a:latin typeface="Arial"/>
            </a:endParaRPr>
          </a:p>
          <a:p>
            <a:r>
              <a:rPr b="0" lang="en-US" sz="4000" spc="-1" strike="noStrike">
                <a:solidFill>
                  <a:srgbClr val="000000"/>
                </a:solidFill>
                <a:uFill>
                  <a:solidFill>
                    <a:srgbClr val="ffffff"/>
                  </a:solidFill>
                </a:uFill>
                <a:latin typeface="Arial"/>
              </a:rPr>
              <a:t>S. Sivagnanam, A. Majumdar, K. Yoshimoto, V. Astakhov, A. Bandrowski, M.E. Martone, and N.T. Carnevale. Introducing the  Neuroscience Gateway, IWSG,  volume 993 of CEUR Workshop Proceedings, CEUR-WS.org, 2013</a:t>
            </a:r>
            <a:endParaRPr b="0" lang="en-US" sz="1800" spc="-1" strike="noStrike">
              <a:solidFill>
                <a:srgbClr val="000000"/>
              </a:solidFill>
              <a:uFill>
                <a:solidFill>
                  <a:srgbClr val="ffffff"/>
                </a:solidFill>
              </a:uFill>
              <a:latin typeface="Arial"/>
            </a:endParaRPr>
          </a:p>
          <a:p>
            <a:pPr marL="457200" indent="-457200">
              <a:buClr>
                <a:srgbClr val="000000"/>
              </a:buClr>
              <a:buSzPct val="60000"/>
              <a:buFont typeface="Wingdings" charset="2"/>
              <a:buChar char=""/>
            </a:pPr>
            <a:r>
              <a:rPr b="0" lang="en-US" sz="4000" spc="-1" strike="noStrike">
                <a:solidFill>
                  <a:srgbClr val="000000"/>
                </a:solidFill>
                <a:uFill>
                  <a:solidFill>
                    <a:srgbClr val="ffffff"/>
                  </a:solidFill>
                </a:uFill>
                <a:latin typeface="Arial"/>
              </a:rPr>
              <a:t>Also please notify us nsghelp@sdsc.edu of your presentations and publications so we can include them in reports.</a:t>
            </a:r>
            <a:endParaRPr b="0" lang="en-US" sz="1800" spc="-1" strike="noStrike">
              <a:solidFill>
                <a:srgbClr val="000000"/>
              </a:solidFill>
              <a:uFill>
                <a:solidFill>
                  <a:srgbClr val="ffffff"/>
                </a:solidFill>
              </a:uFill>
              <a:latin typeface="Arial"/>
            </a:endParaRPr>
          </a:p>
          <a:p>
            <a:r>
              <a:rPr b="1" lang="en-US" sz="3600" spc="-1" strike="noStrike">
                <a:solidFill>
                  <a:srgbClr val="000000"/>
                </a:solidFill>
                <a:uFill>
                  <a:solidFill>
                    <a:srgbClr val="ffffff"/>
                  </a:solidFill>
                </a:uFill>
                <a:latin typeface="Arial"/>
              </a:rPr>
              <a:t>Acknowledgments</a:t>
            </a:r>
            <a:r>
              <a:rPr b="1" lang="en-US" sz="3600" spc="-1" strike="noStrike">
                <a:solidFill>
                  <a:srgbClr val="000000"/>
                </a:solidFill>
                <a:uFill>
                  <a:solidFill>
                    <a:srgbClr val="ffffff"/>
                  </a:solidFill>
                </a:uFill>
                <a:latin typeface="Arial"/>
              </a:rPr>
              <a:t> and References</a:t>
            </a:r>
            <a:endParaRPr b="0" lang="en-US" sz="1800" spc="-1" strike="noStrike">
              <a:solidFill>
                <a:srgbClr val="000000"/>
              </a:solidFill>
              <a:uFill>
                <a:solidFill>
                  <a:srgbClr val="ffffff"/>
                </a:solidFill>
              </a:uFill>
              <a:latin typeface="Arial"/>
            </a:endParaRPr>
          </a:p>
          <a:p>
            <a:r>
              <a:rPr b="0" lang="en-US" sz="3200" spc="-1" strike="noStrike">
                <a:solidFill>
                  <a:srgbClr val="000000"/>
                </a:solidFill>
                <a:uFill>
                  <a:solidFill>
                    <a:srgbClr val="ffffff"/>
                  </a:solidFill>
                </a:uFill>
                <a:latin typeface="Arial"/>
              </a:rPr>
              <a:t>NSF 1458840 (A.M., S.S., K.Y)</a:t>
            </a:r>
            <a:endParaRPr b="0" lang="en-US" sz="1800" spc="-1" strike="noStrike">
              <a:solidFill>
                <a:srgbClr val="000000"/>
              </a:solidFill>
              <a:uFill>
                <a:solidFill>
                  <a:srgbClr val="ffffff"/>
                </a:solidFill>
              </a:uFill>
              <a:latin typeface="Arial"/>
            </a:endParaRPr>
          </a:p>
          <a:p>
            <a:r>
              <a:rPr b="0" lang="en-US" sz="3200" spc="-1" strike="noStrike">
                <a:solidFill>
                  <a:srgbClr val="000000"/>
                </a:solidFill>
                <a:uFill>
                  <a:solidFill>
                    <a:srgbClr val="ffffff"/>
                  </a:solidFill>
                </a:uFill>
                <a:latin typeface="Arial"/>
              </a:rPr>
              <a:t>NSF 1458495 (N.T.C.); N.T.C. was also partly supported by NIH/NIDCD DC 009977 PI G. Shepherd and NIH/NINDS NS 011613 PI M. Hines</a:t>
            </a:r>
            <a:endParaRPr b="0" lang="en-US" sz="1800" spc="-1" strike="noStrike">
              <a:solidFill>
                <a:srgbClr val="000000"/>
              </a:solidFill>
              <a:uFill>
                <a:solidFill>
                  <a:srgbClr val="ffffff"/>
                </a:solidFill>
              </a:uFill>
              <a:latin typeface="Arial"/>
            </a:endParaRPr>
          </a:p>
          <a:p>
            <a:r>
              <a:rPr b="0" lang="en-US" sz="3200" spc="-1" strike="noStrike">
                <a:solidFill>
                  <a:srgbClr val="000000"/>
                </a:solidFill>
                <a:uFill>
                  <a:solidFill>
                    <a:srgbClr val="ffffff"/>
                  </a:solidFill>
                </a:uFill>
                <a:latin typeface="Arial"/>
              </a:rPr>
              <a:t>Technical support for NEURON via NIH/NINDS NS 011613 and the European Human Brain Project </a:t>
            </a:r>
            <a:r>
              <a:rPr b="0" lang="en-US" sz="3200" spc="-1" strike="noStrike">
                <a:solidFill>
                  <a:srgbClr val="000000"/>
                </a:solidFill>
                <a:uFill>
                  <a:solidFill>
                    <a:srgbClr val="ffffff"/>
                  </a:solidFill>
                </a:uFill>
                <a:latin typeface="Arial"/>
                <a:ea typeface="DejaVu LGC Sans"/>
              </a:rPr>
              <a:t>[GrantID101445]</a:t>
            </a:r>
            <a:endParaRPr b="0" lang="en-US" sz="1800" spc="-1" strike="noStrike">
              <a:solidFill>
                <a:srgbClr val="000000"/>
              </a:solidFill>
              <a:uFill>
                <a:solidFill>
                  <a:srgbClr val="ffffff"/>
                </a:solidFill>
              </a:uFill>
              <a:latin typeface="Arial"/>
            </a:endParaRPr>
          </a:p>
          <a:p>
            <a:r>
              <a:rPr b="0" lang="en-US" sz="3200" spc="-1" strike="noStrike">
                <a:solidFill>
                  <a:srgbClr val="000000"/>
                </a:solidFill>
                <a:uFill>
                  <a:solidFill>
                    <a:srgbClr val="ffffff"/>
                  </a:solidFill>
                </a:uFill>
                <a:latin typeface="Arial"/>
              </a:rPr>
              <a:t>[BluePyOpt] https://github.com/BlueBrain/BluePyOpt/</a:t>
            </a:r>
            <a:endParaRPr b="0" lang="en-US" sz="1800" spc="-1" strike="noStrike">
              <a:solidFill>
                <a:srgbClr val="000000"/>
              </a:solidFill>
              <a:uFill>
                <a:solidFill>
                  <a:srgbClr val="ffffff"/>
                </a:solidFill>
              </a:uFill>
              <a:latin typeface="Arial"/>
            </a:endParaRPr>
          </a:p>
          <a:p>
            <a:r>
              <a:rPr b="0" lang="en-US" sz="3200" spc="-1" strike="noStrike">
                <a:solidFill>
                  <a:srgbClr val="000000"/>
                </a:solidFill>
                <a:uFill>
                  <a:solidFill>
                    <a:srgbClr val="ffffff"/>
                  </a:solidFill>
                </a:uFill>
                <a:latin typeface="Arial"/>
              </a:rPr>
              <a:t>[Brian] http://briansimulator.org/</a:t>
            </a:r>
            <a:endParaRPr b="0" lang="en-US" sz="1800" spc="-1" strike="noStrike">
              <a:solidFill>
                <a:srgbClr val="000000"/>
              </a:solidFill>
              <a:uFill>
                <a:solidFill>
                  <a:srgbClr val="ffffff"/>
                </a:solidFill>
              </a:uFill>
              <a:latin typeface="Arial"/>
            </a:endParaRPr>
          </a:p>
          <a:p>
            <a:r>
              <a:rPr b="0" lang="en-US" sz="3200" spc="-1" strike="noStrike">
                <a:solidFill>
                  <a:srgbClr val="000000"/>
                </a:solidFill>
                <a:uFill>
                  <a:solidFill>
                    <a:srgbClr val="ffffff"/>
                  </a:solidFill>
                </a:uFill>
                <a:latin typeface="Arial"/>
              </a:rPr>
              <a:t>[CARLsim] https://github.com/UCI-CARL/CARLsim3</a:t>
            </a:r>
            <a:endParaRPr b="0" lang="en-US" sz="1800" spc="-1" strike="noStrike">
              <a:solidFill>
                <a:srgbClr val="000000"/>
              </a:solidFill>
              <a:uFill>
                <a:solidFill>
                  <a:srgbClr val="ffffff"/>
                </a:solidFill>
              </a:uFill>
              <a:latin typeface="Arial"/>
            </a:endParaRPr>
          </a:p>
          <a:p>
            <a:r>
              <a:rPr b="0" lang="en-US" sz="3200" spc="-1" strike="noStrike">
                <a:solidFill>
                  <a:srgbClr val="000000"/>
                </a:solidFill>
                <a:uFill>
                  <a:solidFill>
                    <a:srgbClr val="ffffff"/>
                  </a:solidFill>
                </a:uFill>
                <a:latin typeface="Arial"/>
              </a:rPr>
              <a:t>[FREESURFER] http://surfer.nmr.mgh.harvard.edu/</a:t>
            </a:r>
            <a:endParaRPr b="0" lang="en-US" sz="1800" spc="-1" strike="noStrike">
              <a:solidFill>
                <a:srgbClr val="000000"/>
              </a:solidFill>
              <a:uFill>
                <a:solidFill>
                  <a:srgbClr val="ffffff"/>
                </a:solidFill>
              </a:uFill>
              <a:latin typeface="Arial"/>
            </a:endParaRPr>
          </a:p>
          <a:p>
            <a:r>
              <a:rPr b="0" lang="en-US" sz="3200" spc="-1" strike="noStrike">
                <a:solidFill>
                  <a:srgbClr val="000000"/>
                </a:solidFill>
                <a:uFill>
                  <a:solidFill>
                    <a:srgbClr val="ffffff"/>
                  </a:solidFill>
                </a:uFill>
                <a:latin typeface="Arial"/>
              </a:rPr>
              <a:t>[GENESIS] http://www.genesis-sim.org/GENESIS/</a:t>
            </a:r>
            <a:endParaRPr b="0" lang="en-US" sz="1800" spc="-1" strike="noStrike">
              <a:solidFill>
                <a:srgbClr val="000000"/>
              </a:solidFill>
              <a:uFill>
                <a:solidFill>
                  <a:srgbClr val="ffffff"/>
                </a:solidFill>
              </a:uFill>
              <a:latin typeface="Arial"/>
            </a:endParaRPr>
          </a:p>
          <a:p>
            <a:r>
              <a:rPr b="0" lang="en-US" sz="3200" spc="-1" strike="noStrike">
                <a:solidFill>
                  <a:srgbClr val="000000"/>
                </a:solidFill>
                <a:uFill>
                  <a:solidFill>
                    <a:srgbClr val="ffffff"/>
                  </a:solidFill>
                </a:uFill>
                <a:latin typeface="Arial"/>
              </a:rPr>
              <a:t>[MATLAB] https://www.mathworks.com/products/matlab.html </a:t>
            </a:r>
            <a:endParaRPr b="0" lang="en-US" sz="1800" spc="-1" strike="noStrike">
              <a:solidFill>
                <a:srgbClr val="000000"/>
              </a:solidFill>
              <a:uFill>
                <a:solidFill>
                  <a:srgbClr val="ffffff"/>
                </a:solidFill>
              </a:uFill>
              <a:latin typeface="Arial"/>
            </a:endParaRPr>
          </a:p>
          <a:p>
            <a:r>
              <a:rPr b="0" lang="en-US" sz="3200" spc="-1" strike="noStrike">
                <a:solidFill>
                  <a:srgbClr val="000000"/>
                </a:solidFill>
                <a:uFill>
                  <a:solidFill>
                    <a:srgbClr val="ffffff"/>
                  </a:solidFill>
                </a:uFill>
                <a:latin typeface="Arial"/>
              </a:rPr>
              <a:t>[MOOSE] http://moose.sourceforge.net/ </a:t>
            </a:r>
            <a:endParaRPr b="0" lang="en-US" sz="1800" spc="-1" strike="noStrike">
              <a:solidFill>
                <a:srgbClr val="000000"/>
              </a:solidFill>
              <a:uFill>
                <a:solidFill>
                  <a:srgbClr val="ffffff"/>
                </a:solidFill>
              </a:uFill>
              <a:latin typeface="Arial"/>
            </a:endParaRPr>
          </a:p>
          <a:p>
            <a:r>
              <a:rPr b="0" lang="en-US" sz="3200" spc="-1" strike="noStrike">
                <a:solidFill>
                  <a:srgbClr val="000000"/>
                </a:solidFill>
                <a:uFill>
                  <a:solidFill>
                    <a:srgbClr val="ffffff"/>
                  </a:solidFill>
                </a:uFill>
                <a:latin typeface="Arial"/>
              </a:rPr>
              <a:t>[NEST] http://www.nest-initiative.unifreiburg.de/index.php/Software:About_NEST</a:t>
            </a:r>
            <a:endParaRPr b="0" lang="en-US" sz="1800" spc="-1" strike="noStrike">
              <a:solidFill>
                <a:srgbClr val="000000"/>
              </a:solidFill>
              <a:uFill>
                <a:solidFill>
                  <a:srgbClr val="ffffff"/>
                </a:solidFill>
              </a:uFill>
              <a:latin typeface="Arial"/>
            </a:endParaRPr>
          </a:p>
          <a:p>
            <a:r>
              <a:rPr b="0" lang="en-US" sz="3200" spc="-1" strike="noStrike">
                <a:solidFill>
                  <a:srgbClr val="000000"/>
                </a:solidFill>
                <a:uFill>
                  <a:solidFill>
                    <a:srgbClr val="ffffff"/>
                  </a:solidFill>
                </a:uFill>
                <a:latin typeface="Arial"/>
              </a:rPr>
              <a:t>[NetPyNE] http://neurosimlab.org/netpyne/</a:t>
            </a:r>
            <a:endParaRPr b="0" lang="en-US" sz="1800" spc="-1" strike="noStrike">
              <a:solidFill>
                <a:srgbClr val="000000"/>
              </a:solidFill>
              <a:uFill>
                <a:solidFill>
                  <a:srgbClr val="ffffff"/>
                </a:solidFill>
              </a:uFill>
              <a:latin typeface="Arial"/>
            </a:endParaRPr>
          </a:p>
          <a:p>
            <a:r>
              <a:rPr b="0" lang="en-US" sz="3200" spc="-1" strike="noStrike">
                <a:solidFill>
                  <a:srgbClr val="000000"/>
                </a:solidFill>
                <a:uFill>
                  <a:solidFill>
                    <a:srgbClr val="ffffff"/>
                  </a:solidFill>
                </a:uFill>
                <a:latin typeface="Arial"/>
              </a:rPr>
              <a:t>[NEURON] http://www.neuron.yale.edu/</a:t>
            </a:r>
            <a:endParaRPr b="0" lang="en-US" sz="1800" spc="-1" strike="noStrike">
              <a:solidFill>
                <a:srgbClr val="000000"/>
              </a:solidFill>
              <a:uFill>
                <a:solidFill>
                  <a:srgbClr val="ffffff"/>
                </a:solidFill>
              </a:uFill>
              <a:latin typeface="Arial"/>
            </a:endParaRPr>
          </a:p>
          <a:p>
            <a:r>
              <a:rPr b="0" lang="en-US" sz="3200" spc="-1" strike="noStrike">
                <a:solidFill>
                  <a:srgbClr val="000000"/>
                </a:solidFill>
                <a:uFill>
                  <a:solidFill>
                    <a:srgbClr val="ffffff"/>
                  </a:solidFill>
                </a:uFill>
                <a:latin typeface="Arial"/>
              </a:rPr>
              <a:t>[NSG] </a:t>
            </a:r>
            <a:r>
              <a:rPr b="0" lang="en-US" sz="3200" spc="-1" strike="noStrike">
                <a:solidFill>
                  <a:srgbClr val="000000"/>
                </a:solidFill>
                <a:uFill>
                  <a:solidFill>
                    <a:srgbClr val="ffffff"/>
                  </a:solidFill>
                </a:uFill>
                <a:latin typeface="Arial"/>
              </a:rPr>
              <a:t>S. Sivagnanam, A. Majumdar, K. Yoshimoto, V. Astakho</a:t>
            </a:r>
            <a:r>
              <a:rPr b="0" lang="en-US" sz="3200" spc="-1" strike="noStrike">
                <a:solidFill>
                  <a:srgbClr val="000000"/>
                </a:solidFill>
                <a:uFill>
                  <a:solidFill>
                    <a:srgbClr val="ffffff"/>
                  </a:solidFill>
                </a:uFill>
                <a:latin typeface="Arial"/>
              </a:rPr>
              <a:t>	</a:t>
            </a:r>
            <a:r>
              <a:rPr b="0" lang="en-US" sz="3200" spc="-1" strike="noStrike">
                <a:solidFill>
                  <a:srgbClr val="000000"/>
                </a:solidFill>
                <a:uFill>
                  <a:solidFill>
                    <a:srgbClr val="ffffff"/>
                  </a:solidFill>
                </a:uFill>
                <a:latin typeface="Arial"/>
              </a:rPr>
              <a:t>	</a:t>
            </a:r>
            <a:r>
              <a:rPr b="0" lang="en-US" sz="3200" spc="-1" strike="noStrike">
                <a:solidFill>
                  <a:srgbClr val="000000"/>
                </a:solidFill>
                <a:uFill>
                  <a:solidFill>
                    <a:srgbClr val="ffffff"/>
                  </a:solidFill>
                </a:uFill>
                <a:latin typeface="Arial"/>
              </a:rPr>
              <a:t>v, A. Bandrowski, M. E. Martone, and N.T. Carnevale. Introducing the Neuroscience Gateway, IWSG, volume 993 of CEUR Workshop Proceedings, CEUR-WS.org, 2013</a:t>
            </a:r>
            <a:r>
              <a:rPr b="0" lang="en-US" sz="3200" spc="-1" strike="noStrike">
                <a:solidFill>
                  <a:srgbClr val="000000"/>
                </a:solidFill>
                <a:uFill>
                  <a:solidFill>
                    <a:srgbClr val="ffffff"/>
                  </a:solidFill>
                </a:uFill>
                <a:latin typeface="Arial"/>
              </a:rPr>
              <a:t>.</a:t>
            </a:r>
            <a:endParaRPr b="0" lang="en-US" sz="1800" spc="-1" strike="noStrike">
              <a:solidFill>
                <a:srgbClr val="000000"/>
              </a:solidFill>
              <a:uFill>
                <a:solidFill>
                  <a:srgbClr val="ffffff"/>
                </a:solidFill>
              </a:uFill>
              <a:latin typeface="Arial"/>
            </a:endParaRPr>
          </a:p>
          <a:p>
            <a:r>
              <a:rPr b="0" lang="en-US" sz="3200" spc="-1" strike="noStrike">
                <a:solidFill>
                  <a:srgbClr val="000000"/>
                </a:solidFill>
                <a:uFill>
                  <a:solidFill>
                    <a:srgbClr val="ffffff"/>
                  </a:solidFill>
                </a:uFill>
                <a:latin typeface="Arial"/>
              </a:rPr>
              <a:t>[Octave] https://www.gnu.org/software/octave/</a:t>
            </a:r>
            <a:endParaRPr b="0" lang="en-US" sz="1800" spc="-1" strike="noStrike">
              <a:solidFill>
                <a:srgbClr val="000000"/>
              </a:solidFill>
              <a:uFill>
                <a:solidFill>
                  <a:srgbClr val="ffffff"/>
                </a:solidFill>
              </a:uFill>
              <a:latin typeface="Arial"/>
            </a:endParaRPr>
          </a:p>
          <a:p>
            <a:r>
              <a:rPr b="0" lang="en-US" sz="3200" spc="-1" strike="noStrike">
                <a:solidFill>
                  <a:srgbClr val="000000"/>
                </a:solidFill>
                <a:uFill>
                  <a:solidFill>
                    <a:srgbClr val="ffffff"/>
                  </a:solidFill>
                </a:uFill>
                <a:latin typeface="Arial"/>
              </a:rPr>
              <a:t>[OSB] http://www.opensourcebrain.org</a:t>
            </a:r>
            <a:endParaRPr b="0" lang="en-US" sz="1800" spc="-1" strike="noStrike">
              <a:solidFill>
                <a:srgbClr val="000000"/>
              </a:solidFill>
              <a:uFill>
                <a:solidFill>
                  <a:srgbClr val="ffffff"/>
                </a:solidFill>
              </a:uFill>
              <a:latin typeface="Arial"/>
            </a:endParaRPr>
          </a:p>
          <a:p>
            <a:r>
              <a:rPr b="0" lang="en-US" sz="3200" spc="-1" strike="noStrike">
                <a:solidFill>
                  <a:srgbClr val="000000"/>
                </a:solidFill>
                <a:uFill>
                  <a:solidFill>
                    <a:srgbClr val="ffffff"/>
                  </a:solidFill>
                </a:uFill>
                <a:latin typeface="Arial"/>
              </a:rPr>
              <a:t>[PyNN] http://neuralensemble.org/PyNN/</a:t>
            </a:r>
            <a:endParaRPr b="0" lang="en-US" sz="1800" spc="-1" strike="noStrike">
              <a:solidFill>
                <a:srgbClr val="000000"/>
              </a:solidFill>
              <a:uFill>
                <a:solidFill>
                  <a:srgbClr val="ffffff"/>
                </a:solidFill>
              </a:uFill>
              <a:latin typeface="Arial"/>
            </a:endParaRPr>
          </a:p>
          <a:p>
            <a:r>
              <a:rPr b="0" lang="en-US" sz="3200" spc="-1" strike="noStrike">
                <a:solidFill>
                  <a:srgbClr val="000000"/>
                </a:solidFill>
                <a:uFill>
                  <a:solidFill>
                    <a:srgbClr val="ffffff"/>
                  </a:solidFill>
                </a:uFill>
                <a:latin typeface="Arial"/>
              </a:rPr>
              <a:t>[Python] https://www.python.org/</a:t>
            </a:r>
            <a:endParaRPr b="0" lang="en-US" sz="1800" spc="-1" strike="noStrike">
              <a:solidFill>
                <a:srgbClr val="000000"/>
              </a:solidFill>
              <a:uFill>
                <a:solidFill>
                  <a:srgbClr val="ffffff"/>
                </a:solidFill>
              </a:uFill>
              <a:latin typeface="Arial"/>
            </a:endParaRPr>
          </a:p>
          <a:p>
            <a:r>
              <a:rPr b="0" lang="en-US" sz="3200" spc="-1" strike="noStrike">
                <a:solidFill>
                  <a:srgbClr val="000000"/>
                </a:solidFill>
                <a:uFill>
                  <a:solidFill>
                    <a:srgbClr val="ffffff"/>
                  </a:solidFill>
                </a:uFill>
                <a:latin typeface="Arial"/>
              </a:rPr>
              <a:t>[R] https://www.r-project.org/</a:t>
            </a:r>
            <a:endParaRPr b="0" lang="en-US" sz="1800" spc="-1" strike="noStrike">
              <a:solidFill>
                <a:srgbClr val="000000"/>
              </a:solidFill>
              <a:uFill>
                <a:solidFill>
                  <a:srgbClr val="ffffff"/>
                </a:solidFill>
              </a:uFill>
              <a:latin typeface="Arial"/>
            </a:endParaRPr>
          </a:p>
          <a:p>
            <a:r>
              <a:rPr b="0" lang="en-US" sz="3200" spc="-1" strike="noStrike">
                <a:solidFill>
                  <a:srgbClr val="000000"/>
                </a:solidFill>
                <a:uFill>
                  <a:solidFill>
                    <a:srgbClr val="ffffff"/>
                  </a:solidFill>
                </a:uFill>
                <a:latin typeface="Arial"/>
              </a:rPr>
              <a:t>[REST] Rodriguez, A. RESTful web services: the basics. IBM developerWorks, 2008, last accessed 10/12/2015. http://www.ibm.com/developerworks/library/ws-restful/index.html</a:t>
            </a:r>
            <a:endParaRPr b="0" lang="en-US" sz="1800" spc="-1" strike="noStrike">
              <a:solidFill>
                <a:srgbClr val="000000"/>
              </a:solidFill>
              <a:uFill>
                <a:solidFill>
                  <a:srgbClr val="ffffff"/>
                </a:solidFill>
              </a:uFill>
              <a:latin typeface="Arial"/>
            </a:endParaRPr>
          </a:p>
          <a:p>
            <a:r>
              <a:rPr b="0" lang="en-US" sz="3200" spc="-1" strike="noStrike">
                <a:solidFill>
                  <a:srgbClr val="000000"/>
                </a:solidFill>
                <a:uFill>
                  <a:solidFill>
                    <a:srgbClr val="ffffff"/>
                  </a:solidFill>
                </a:uFill>
                <a:latin typeface="Arial"/>
              </a:rPr>
              <a:t>[TensorFlow] https://www.tensorflow.org/</a:t>
            </a:r>
            <a:endParaRPr b="0" lang="en-US" sz="1800" spc="-1" strike="noStrike">
              <a:solidFill>
                <a:srgbClr val="000000"/>
              </a:solidFill>
              <a:uFill>
                <a:solidFill>
                  <a:srgbClr val="ffffff"/>
                </a:solidFill>
              </a:uFill>
              <a:latin typeface="Arial"/>
            </a:endParaRPr>
          </a:p>
          <a:p>
            <a:r>
              <a:rPr b="0" lang="en-US" sz="3200" spc="-1" strike="noStrike">
                <a:solidFill>
                  <a:srgbClr val="000000"/>
                </a:solidFill>
                <a:uFill>
                  <a:solidFill>
                    <a:srgbClr val="ffffff"/>
                  </a:solidFill>
                </a:uFill>
                <a:latin typeface="Arial"/>
              </a:rPr>
              <a:t>[VirtualBrain] https://github.com/the-virtual-brain</a:t>
            </a:r>
            <a:endParaRPr b="0" lang="en-US" sz="1800" spc="-1" strike="noStrike">
              <a:solidFill>
                <a:srgbClr val="000000"/>
              </a:solidFill>
              <a:uFill>
                <a:solidFill>
                  <a:srgbClr val="ffffff"/>
                </a:solidFill>
              </a:uFill>
              <a:latin typeface="Arial"/>
            </a:endParaRPr>
          </a:p>
          <a:p>
            <a:r>
              <a:rPr b="0" lang="en-US" sz="3200" spc="-1" strike="noStrike">
                <a:solidFill>
                  <a:srgbClr val="000000"/>
                </a:solidFill>
                <a:uFill>
                  <a:solidFill>
                    <a:srgbClr val="ffffff"/>
                  </a:solidFill>
                </a:uFill>
                <a:latin typeface="Arial"/>
              </a:rPr>
              <a:t>[XSEDE] http://www.xsede.org/</a:t>
            </a:r>
            <a:endParaRPr b="0" lang="en-US" sz="1800" spc="-1" strike="noStrike">
              <a:solidFill>
                <a:srgbClr val="000000"/>
              </a:solidFill>
              <a:uFill>
                <a:solidFill>
                  <a:srgbClr val="ffffff"/>
                </a:solidFill>
              </a:uFill>
              <a:latin typeface="Arial"/>
            </a:endParaRPr>
          </a:p>
        </p:txBody>
      </p:sp>
      <p:pic>
        <p:nvPicPr>
          <p:cNvPr id="45" name="" descr=""/>
          <p:cNvPicPr/>
          <p:nvPr/>
        </p:nvPicPr>
        <p:blipFill>
          <a:blip r:embed=""/>
          <a:stretch/>
        </p:blipFill>
        <p:spPr>
          <a:xfrm>
            <a:off x="60600600" y="38801160"/>
            <a:ext cx="2246040" cy="2360160"/>
          </a:xfrm>
          <a:prstGeom prst="rect">
            <a:avLst/>
          </a:prstGeom>
          <a:ln>
            <a:noFill/>
          </a:ln>
        </p:spPr>
      </p:pic>
      <p:pic>
        <p:nvPicPr>
          <p:cNvPr id="46" name="" descr=""/>
          <p:cNvPicPr/>
          <p:nvPr/>
        </p:nvPicPr>
        <p:blipFill>
          <a:blip r:embed=""/>
          <a:stretch/>
        </p:blipFill>
        <p:spPr>
          <a:xfrm>
            <a:off x="17600040" y="8366040"/>
            <a:ext cx="13304520" cy="6858000"/>
          </a:xfrm>
          <a:prstGeom prst="rect">
            <a:avLst/>
          </a:prstGeom>
          <a:ln>
            <a:noFill/>
          </a:ln>
        </p:spPr>
      </p:pic>
      <p:pic>
        <p:nvPicPr>
          <p:cNvPr id="47" name="" descr=""/>
          <p:cNvPicPr/>
          <p:nvPr/>
        </p:nvPicPr>
        <p:blipFill>
          <a:blip r:embed=""/>
          <a:stretch/>
        </p:blipFill>
        <p:spPr>
          <a:xfrm>
            <a:off x="35125560" y="9788400"/>
            <a:ext cx="10058400" cy="5559480"/>
          </a:xfrm>
          <a:prstGeom prst="rect">
            <a:avLst/>
          </a:prstGeom>
          <a:ln>
            <a:noFill/>
          </a:ln>
        </p:spPr>
      </p:pic>
      <p:pic>
        <p:nvPicPr>
          <p:cNvPr id="48" name="" descr=""/>
          <p:cNvPicPr/>
          <p:nvPr/>
        </p:nvPicPr>
        <p:blipFill>
          <a:blip r:embed=""/>
          <a:stretch/>
        </p:blipFill>
        <p:spPr>
          <a:xfrm>
            <a:off x="35200800" y="15924600"/>
            <a:ext cx="10058400" cy="5970960"/>
          </a:xfrm>
          <a:prstGeom prst="rect">
            <a:avLst/>
          </a:prstGeom>
          <a:ln>
            <a:noFill/>
          </a:ln>
        </p:spPr>
      </p:pic>
    </p:spTree>
  </p:cSld>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otalTime>742</TotalTime>
  <Application>LibreOffice/5.0.6.2$Linux_X86_64 LibreOffice_project/00$Build-2</Applicat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2016-11-07T20:15:54Z</dcterms:created>
  <dc:creator>Ted </dc:creator>
  <dc:language>en-US</dc:language>
  <dcterms:modified xsi:type="dcterms:W3CDTF">2018-04-02T17:51:17Z</dcterms:modified>
  <cp:revision>153</cp:revision>
</cp:coreProperties>
</file>