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81" r:id="rId3"/>
    <p:sldId id="282" r:id="rId4"/>
    <p:sldId id="283" r:id="rId5"/>
    <p:sldId id="284" r:id="rId6"/>
    <p:sldId id="296" r:id="rId7"/>
    <p:sldId id="286" r:id="rId8"/>
    <p:sldId id="288" r:id="rId9"/>
    <p:sldId id="300" r:id="rId10"/>
    <p:sldId id="301" r:id="rId11"/>
    <p:sldId id="302" r:id="rId12"/>
    <p:sldId id="304" r:id="rId13"/>
    <p:sldId id="305" r:id="rId14"/>
    <p:sldId id="306" r:id="rId15"/>
    <p:sldId id="307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00CC"/>
    <a:srgbClr val="5086BC"/>
    <a:srgbClr val="457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504" autoAdjust="0"/>
  </p:normalViewPr>
  <p:slideViewPr>
    <p:cSldViewPr snapToGrid="0">
      <p:cViewPr varScale="1">
        <p:scale>
          <a:sx n="107" d="100"/>
          <a:sy n="107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8B5B8-B505-4D76-AD67-D91E6166ED81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5C8E5-A398-46BF-B908-5840379D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C8E5-A398-46BF-B908-5840379D1A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9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5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8FC9-22D3-482B-8CC7-35D817402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500A-8EEE-4064-B9F3-DD0B1808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nih.gov/science/brain/funding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ants.nih.gov/grants/guide/rfa-files/RFA-MH-14-217.html" TargetMode="External"/><Relationship Id="rId5" Type="http://schemas.openxmlformats.org/officeDocument/2006/relationships/hyperlink" Target="http://grants.nih.gov/grants/guide/rfa-files/RFA-MH-14-216.html" TargetMode="External"/><Relationship Id="rId4" Type="http://schemas.openxmlformats.org/officeDocument/2006/relationships/hyperlink" Target="http://grants.nih.gov/grants/guide/rfa-files/RFA-MH-14-21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nts.nih.gov/grants/guide/rfa-files/RFA-NS-14-008.html" TargetMode="External"/><Relationship Id="rId4" Type="http://schemas.openxmlformats.org/officeDocument/2006/relationships/hyperlink" Target="http://grants.nih.gov/grants/guide/rfa-files/RFA-NS-14-007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nts.nih.gov/grants/guide/rfa-files/RFA-NS-14-009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nts.nih.gov/grants/guide/rfa-files/RFA-NS-14-008.html" TargetMode="External"/><Relationship Id="rId4" Type="http://schemas.openxmlformats.org/officeDocument/2006/relationships/hyperlink" Target="http://grants.nih.gov/grants/guide/rfa-files/RFA-NS-14-007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nts.nih.gov/grants/guide/rfa-files/RFA-NS-14-008.html" TargetMode="External"/><Relationship Id="rId4" Type="http://schemas.openxmlformats.org/officeDocument/2006/relationships/hyperlink" Target="http://grants.nih.gov/grants/guide/rfa-files/RFA-NS-14-007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nts.nih.gov/grants/guide/rfa-files/RFA-NS-14-008.html" TargetMode="External"/><Relationship Id="rId4" Type="http://schemas.openxmlformats.org/officeDocument/2006/relationships/hyperlink" Target="http://grants.nih.gov/grants/guide/rfa-files/RFA-NS-14-007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/>
          <a:stretch>
            <a:fillRect/>
          </a:stretch>
        </p:blipFill>
        <p:spPr bwMode="auto">
          <a:xfrm>
            <a:off x="-71438" y="1103313"/>
            <a:ext cx="3708401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309563" y="1854200"/>
            <a:ext cx="2967037" cy="1208088"/>
          </a:xfrm>
        </p:spPr>
        <p:txBody>
          <a:bodyPr anchor="t">
            <a:normAutofit fontScale="90000"/>
          </a:bodyPr>
          <a:lstStyle/>
          <a:p>
            <a:pPr algn="l" eaLnBrk="1" hangingPunct="1"/>
            <a:r>
              <a:rPr lang="en-US" altLang="en-US" sz="3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Brain Initiative Informational Conference Call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339133" y="4008414"/>
            <a:ext cx="2430463" cy="85725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RFA-NS-14-007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RFA-NS-14-008</a:t>
            </a:r>
            <a:endParaRPr lang="en-US" alt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RFA-NS-14-009</a:t>
            </a:r>
            <a:endParaRPr lang="en-US" alt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en-US" alt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 b="6534"/>
          <a:stretch>
            <a:fillRect/>
          </a:stretch>
        </p:blipFill>
        <p:spPr bwMode="auto">
          <a:xfrm>
            <a:off x="-71438" y="0"/>
            <a:ext cx="3708401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024063"/>
            <a:ext cx="87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0"/>
            <a:ext cx="546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982788"/>
            <a:ext cx="1346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"/>
          <p:cNvSpPr txBox="1">
            <a:spLocks noChangeArrowheads="1"/>
          </p:cNvSpPr>
          <p:nvPr/>
        </p:nvSpPr>
        <p:spPr bwMode="auto">
          <a:xfrm>
            <a:off x="332309" y="5105400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bg1"/>
                </a:solidFill>
                <a:latin typeface="Calibri" pitchFamily="34" charset="0"/>
              </a:rPr>
              <a:t>Feb  4, 2014</a:t>
            </a:r>
            <a:endParaRPr lang="en-US" alt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9135318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Review Criteria FOA 007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" y="815658"/>
            <a:ext cx="9144000" cy="506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8684" y="6135862"/>
            <a:ext cx="8452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Section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“Scored Review Criteria” from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RFA-NS-14-007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9135318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Review Criteria FOA 008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" y="633095"/>
            <a:ext cx="914400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8684" y="6257782"/>
            <a:ext cx="8452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Section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“Scored Review Criteria” from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RFA-NS-14-008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spcBef>
                <a:spcPts val="0"/>
              </a:spcBef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RFA-NS-14-009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29840"/>
            <a:ext cx="8737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>
              <a:spcAft>
                <a:spcPts val="18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Integrated Approaches to Understanding Circuit Function in the Nervous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System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Exploratory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studies in preparation for a future competition for large multi-component awards.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Large-scale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analysis of a specific neural system or circuit in conjunction with ethologically relevant behavior.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Integrate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theory and modeling with new and emerging methods for recording and manipulating neural circuits across multiple brain regions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Projects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anticipated to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 early-stage and potentially high-risk. </a:t>
            </a:r>
          </a:p>
        </p:txBody>
      </p:sp>
    </p:spTree>
    <p:extLst>
      <p:ext uri="{BB962C8B-B14F-4D97-AF65-F5344CB8AC3E}">
        <p14:creationId xmlns:p14="http://schemas.microsoft.com/office/powerpoint/2010/main" val="29864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spcBef>
                <a:spcPts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87376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Applications should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address the following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considerations (Section I from the FOA):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Employ new and emerging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capabilities for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large scale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recording and/or manipulation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circuits.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Applied to a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specific circuit or neural system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Provide rich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information on cell-types and circuits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Employ sophisticated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analysis of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ethologically relevant behaviors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Integrate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across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innovative approaches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observation,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experimentation and theoretical modeling.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Develop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 principles and methods for data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acquisition, analysis and interpretation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Demonstrate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transformative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understanding.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effective approaches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large-scale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data analysis, storage and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dissemination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spcBef>
                <a:spcPts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500861"/>
            <a:ext cx="891198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Research strategy should include the following points (Section IV, 2. from the FOA):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Statement of 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neurobiological questions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be addressed. 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Justification of 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team of experts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to address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multiple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components of approach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Detailed description of 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theories and models that frame explicit empirical questions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and discussion of 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analytical tools for interpretation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results. 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Description of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large-scale recording/manipulation methods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that will be employed or developed to approach the questions as a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functional system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Explanation of the experimental strategies to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investigate mechanisms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within the circuits studied.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Description of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tractable goals or milestones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the project, which will serve as a basis for a subsequent application in a competition for large-scale, multicomponent projects. </a:t>
            </a:r>
          </a:p>
        </p:txBody>
      </p:sp>
    </p:spTree>
    <p:extLst>
      <p:ext uri="{BB962C8B-B14F-4D97-AF65-F5344CB8AC3E}">
        <p14:creationId xmlns:p14="http://schemas.microsoft.com/office/powerpoint/2010/main" val="12318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spcBef>
                <a:spcPts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787400"/>
            <a:ext cx="8737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Representative, but not exhaustive, examples of responsive topics (Section I from the FOA):</a:t>
            </a:r>
          </a:p>
          <a:p>
            <a:pPr marL="685800" lvl="1">
              <a:spcAft>
                <a:spcPts val="600"/>
              </a:spcAft>
            </a:pP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Network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coding of sensory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information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Motor circuit dynamics during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volitional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behaviors 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Neural activity associated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social or cognitive behaviors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Changes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functional circuit connectivity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learning and memory  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Circuit basis of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motivational states, rewarded behavior and decision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making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Understanding the flow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computation of information within neural circuits during active behaviors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Assessing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distributed representations of perceptual, cognitive, or decisional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constructs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spcBef>
                <a:spcPts val="0"/>
              </a:spcBef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Overview of BRAIN FOAs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1877" y="1426204"/>
            <a:ext cx="2201002" cy="1023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Optimization of Technology</a:t>
            </a: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(RFA-008)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1380" y="1426204"/>
            <a:ext cx="2201002" cy="1023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Novel Technology </a:t>
            </a: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(RFA-007)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6324484" y="1426204"/>
            <a:ext cx="2332780" cy="1245876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Integrated Approaches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(RFA-009)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380" y="2909564"/>
            <a:ext cx="2201002" cy="2262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Establish proof of concept for technology</a:t>
            </a:r>
          </a:p>
          <a:p>
            <a:r>
              <a:rPr lang="en-US" b="1" dirty="0" smtClean="0"/>
              <a:t>End-Point demonstrates feasibility / utility</a:t>
            </a:r>
          </a:p>
          <a:p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21877" y="2909564"/>
            <a:ext cx="2201002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Proof of concept already in-hand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Refinement with broad community of end-users</a:t>
            </a:r>
          </a:p>
          <a:p>
            <a:r>
              <a:rPr lang="en-US" b="1" dirty="0" smtClean="0"/>
              <a:t>Path towards wide dissemination</a:t>
            </a:r>
          </a:p>
          <a:p>
            <a:endParaRPr lang="en-US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324484" y="2909564"/>
            <a:ext cx="2332780" cy="372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Technology implementation for a biological question; end-user is the research team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b="1" dirty="0" smtClean="0"/>
              <a:t>Integration of theory and experimentation to address a common research goal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Preparation for future competition for large-scale awards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82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Comparing RFA-NS-14-007 vs. 008 vs. 009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Overview of BRAIN FOAs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86816"/>
            <a:ext cx="90043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800"/>
              </a:spcAft>
            </a:pP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Previous Informational Conference Calls</a:t>
            </a: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RFA-MH-14-215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--  Transformative </a:t>
            </a:r>
            <a:r>
              <a:rPr lang="en-US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Approaches for Cell-Type 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Classification in </a:t>
            </a:r>
            <a:r>
              <a:rPr lang="en-US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Brain</a:t>
            </a:r>
            <a:r>
              <a:rPr lang="en-US" sz="22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sz="22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1257300" lvl="2" indent="-342900">
              <a:spcAft>
                <a:spcPts val="1800"/>
              </a:spcAft>
              <a:buFont typeface="Symbol"/>
              <a:buChar char=""/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Pilot strategies for a systematic inventory of cell types in the brain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RFA-MH-14-216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--  Development </a:t>
            </a:r>
            <a:r>
              <a:rPr lang="en-US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Validation of Novel Tools to Analyze Cell-Specific and Circuit-Specific Processes in the Brain</a:t>
            </a:r>
            <a:r>
              <a:rPr lang="en-US" sz="22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sz="22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2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Tools for a high degree of cell-type or </a:t>
            </a:r>
            <a:r>
              <a:rPr lang="en-US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ciurcuit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-level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specificity</a:t>
            </a:r>
          </a:p>
          <a:p>
            <a:pPr marL="1257300" lvl="2" indent="-342900">
              <a:spcAft>
                <a:spcPts val="600"/>
              </a:spcAft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Delivery of genes/molecules to specific cells of interest</a:t>
            </a:r>
          </a:p>
          <a:p>
            <a:pPr marL="1257300" lvl="2" indent="-342900">
              <a:spcAft>
                <a:spcPts val="1800"/>
              </a:spcAft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Targeting specific cell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types/circuits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greater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precision &amp; sensitivity</a:t>
            </a: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RFA-MH-14-217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--  Planning for Next Generation Human Brain Imaging</a:t>
            </a:r>
            <a:r>
              <a:rPr lang="en-US" sz="22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 </a:t>
            </a:r>
          </a:p>
          <a:p>
            <a:pPr marL="1257300" lvl="2" indent="-342900">
              <a:spcAft>
                <a:spcPts val="600"/>
              </a:spcAft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Teams of imaging scientists and experts from a range of disciplines </a:t>
            </a:r>
          </a:p>
          <a:p>
            <a:pPr marL="1257300" lvl="2" indent="-342900"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 for new generation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non-invasive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imaging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human brain function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4976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Full list of FOAs with contact information: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://www.nih.gov/science/brain/funding.htm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Overview of BRAIN FOAs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11200"/>
            <a:ext cx="87376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800"/>
              </a:spcAft>
            </a:pP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Today’s Conference Call – Dr. Kip Ludwig</a:t>
            </a: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RFA-NS-14-007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-- 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 </a:t>
            </a:r>
            <a:r>
              <a:rPr lang="en-US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Technologies and Novel Approaches for Large-Scale Recording and Modulation in the Nervous System </a:t>
            </a:r>
            <a:r>
              <a:rPr lang="en-US" sz="20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 </a:t>
            </a:r>
          </a:p>
          <a:p>
            <a:pPr marL="1257300" lvl="2" indent="-342900">
              <a:spcAft>
                <a:spcPts val="600"/>
              </a:spcAft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Record and manipulate neural activity</a:t>
            </a:r>
          </a:p>
          <a:p>
            <a:pPr marL="1257300" lvl="2" indent="-342900">
              <a:spcAft>
                <a:spcPts val="600"/>
              </a:spcAft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Cellular resolution, at multiple spatial and/or temporal scales, in any region and throughout the entire depth of the brain </a:t>
            </a:r>
          </a:p>
          <a:p>
            <a:pPr marL="1257300" lvl="2" indent="-342900">
              <a:spcAft>
                <a:spcPts val="1800"/>
              </a:spcAft>
              <a:buFont typeface="Symbol"/>
              <a:buChar char=""/>
            </a:pPr>
            <a:r>
              <a:rPr lang="en-US" b="1" i="1" dirty="0">
                <a:solidFill>
                  <a:srgbClr val="9999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 approaches, novel techniques, proof-of-concept studies</a:t>
            </a:r>
            <a:r>
              <a:rPr lang="en-US" i="1" dirty="0">
                <a:solidFill>
                  <a:srgbClr val="9999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999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smtClean="0">
                <a:solidFill>
                  <a:srgbClr val="9999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dirty="0" smtClean="0">
              <a:solidFill>
                <a:srgbClr val="9999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RFA-NS-14-008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-- </a:t>
            </a:r>
            <a:r>
              <a:rPr lang="en-US" sz="20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Optimization </a:t>
            </a:r>
            <a:r>
              <a:rPr lang="en-US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Transformative Technologies for Large Scale Recording and Modulation in the Nervous System </a:t>
            </a:r>
            <a:r>
              <a:rPr lang="en-US" sz="20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000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Record and manipulate neural activity</a:t>
            </a:r>
          </a:p>
          <a:p>
            <a:pPr marL="1257300" lvl="2" indent="-342900">
              <a:spcAft>
                <a:spcPts val="600"/>
              </a:spcAft>
              <a:buFont typeface="Symbol"/>
              <a:buChar char="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Cellular resolution, at multiple spatial and/or temporal scales, in any region and throughout the entire depth of the brain </a:t>
            </a:r>
          </a:p>
          <a:p>
            <a:pPr marL="1257300" lvl="2" indent="-342900">
              <a:spcAft>
                <a:spcPts val="600"/>
              </a:spcAft>
              <a:buFont typeface="Symbol"/>
              <a:buChar char=""/>
            </a:pPr>
            <a:r>
              <a:rPr lang="en-US" b="1" i="1" dirty="0">
                <a:solidFill>
                  <a:srgbClr val="9999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Optimize existing </a:t>
            </a:r>
            <a:r>
              <a:rPr lang="en-US" b="1" i="1" dirty="0" smtClean="0">
                <a:solidFill>
                  <a:srgbClr val="9999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 emerging technologies/approaches</a:t>
            </a:r>
            <a:r>
              <a:rPr lang="en-US" b="1" i="1" dirty="0">
                <a:solidFill>
                  <a:srgbClr val="9999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iterative refinement for broad dissemination </a:t>
            </a:r>
          </a:p>
        </p:txBody>
      </p:sp>
    </p:spTree>
    <p:extLst>
      <p:ext uri="{BB962C8B-B14F-4D97-AF65-F5344CB8AC3E}">
        <p14:creationId xmlns:p14="http://schemas.microsoft.com/office/powerpoint/2010/main" val="12599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Overview of BRAIN FOAs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87400"/>
            <a:ext cx="87376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2400"/>
              </a:spcAft>
            </a:pP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Today’s Conference Call – Dr. James Gnadt</a:t>
            </a:r>
          </a:p>
          <a:p>
            <a:pPr marL="6858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RFA-NS-14-009</a:t>
            </a:r>
            <a:r>
              <a:rPr lang="en-US" sz="24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-- Integrated Approaches to Understanding Circuit Function in the Nervous System</a:t>
            </a:r>
            <a:r>
              <a:rPr lang="en-US" sz="24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Exploratory </a:t>
            </a:r>
            <a:r>
              <a:rPr lang="en-US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studies, new 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emerging methods for large scale </a:t>
            </a:r>
            <a:r>
              <a:rPr lang="en-US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recording/manipulation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Understand neural 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basis of a specific behavioral or neural system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Teams 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investigators, </a:t>
            </a:r>
            <a:r>
              <a:rPr lang="en-US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integrated 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development of experimental, </a:t>
            </a:r>
            <a:r>
              <a:rPr lang="en-US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analytic, theoretical </a:t>
            </a: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capabilities </a:t>
            </a:r>
          </a:p>
          <a:p>
            <a:pPr marL="1257300" lvl="2" indent="-342900">
              <a:spcAft>
                <a:spcPts val="1200"/>
              </a:spcAft>
              <a:buFont typeface="Symbol"/>
              <a:buChar char=""/>
            </a:pP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Preparation for a future competition for large-scale multi-project awards </a:t>
            </a:r>
          </a:p>
        </p:txBody>
      </p:sp>
    </p:spTree>
    <p:extLst>
      <p:ext uri="{BB962C8B-B14F-4D97-AF65-F5344CB8AC3E}">
        <p14:creationId xmlns:p14="http://schemas.microsoft.com/office/powerpoint/2010/main" val="35316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7720314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RFA-NS-14-007 vs RFA-NS-14-008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711200"/>
            <a:ext cx="87376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600"/>
              </a:spcAft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RFA-NS-14-007</a:t>
            </a:r>
            <a:r>
              <a:rPr lang="en-US" sz="22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-- </a:t>
            </a:r>
            <a:r>
              <a:rPr lang="en-US" sz="22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 </a:t>
            </a:r>
            <a:r>
              <a:rPr lang="en-US" sz="22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Technologies and Novel Approaches for Large-Scale Recording and Modulation in the Nervous System </a:t>
            </a:r>
            <a:r>
              <a:rPr lang="en-US" sz="22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 </a:t>
            </a:r>
          </a:p>
          <a:p>
            <a:pPr marL="800100" lvl="1" indent="-342900">
              <a:spcAft>
                <a:spcPts val="600"/>
              </a:spcAft>
              <a:buFont typeface="Symbol"/>
              <a:buChar char=""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Record and manipulate neural activity</a:t>
            </a:r>
          </a:p>
          <a:p>
            <a:pPr marL="800100" lvl="1" indent="-342900">
              <a:spcAft>
                <a:spcPts val="600"/>
              </a:spcAft>
              <a:buFont typeface="Symbol"/>
              <a:buChar char=""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Cellular resolution, at multiple spatial and/or temporal scales, in any region and throughout the entire depth of the brain </a:t>
            </a:r>
          </a:p>
          <a:p>
            <a:pPr marL="800100" lvl="1" indent="-342900">
              <a:spcAft>
                <a:spcPts val="1800"/>
              </a:spcAft>
              <a:buFont typeface="Symbol"/>
              <a:buChar char=""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 approaches, novel techniques, proof-of-concept studies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>
              <a:spcAft>
                <a:spcPts val="600"/>
              </a:spcAft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RFA-NS-14-008</a:t>
            </a:r>
            <a:r>
              <a:rPr lang="en-US" sz="22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-- </a:t>
            </a:r>
            <a:r>
              <a:rPr lang="en-US" sz="22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Optimization </a:t>
            </a:r>
            <a:r>
              <a:rPr lang="en-US" sz="22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Transformative Technologies for Large Scale Recording and Modulation in the Nervous System </a:t>
            </a:r>
            <a:r>
              <a:rPr lang="en-US" sz="22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2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Symbol"/>
              <a:buChar char=""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Record and manipulate neural activity</a:t>
            </a:r>
          </a:p>
          <a:p>
            <a:pPr marL="800100" lvl="1" indent="-342900">
              <a:spcAft>
                <a:spcPts val="600"/>
              </a:spcAft>
              <a:buFont typeface="Symbol"/>
              <a:buChar char=""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Cellular resolution, at multiple spatial and/or temporal scales, in any region and throughout the entire depth of the brain </a:t>
            </a:r>
          </a:p>
          <a:p>
            <a:pPr marL="800100" lvl="1" indent="-342900">
              <a:spcAft>
                <a:spcPts val="600"/>
              </a:spcAft>
              <a:buFont typeface="Symbol"/>
              <a:buChar char=""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Optimize existing </a:t>
            </a:r>
            <a:r>
              <a:rPr lang="en-US" sz="2000" b="1" i="1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 emerging technologies/approaches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iterative refinement for broad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dissemination</a:t>
            </a:r>
          </a:p>
          <a:p>
            <a:pPr marL="800100" lvl="1" indent="-342900">
              <a:spcAft>
                <a:spcPts val="600"/>
              </a:spcAft>
              <a:buFont typeface="Symbol"/>
              <a:buChar char=""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roof-of-concept already in-hand!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55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9135318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my project appropriate for RFA-NS-14-007/8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10" y="1463040"/>
            <a:ext cx="80937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Goals for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RFA-NS-14-007/8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ew Large-Scale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etwork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ecording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apabilities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 Tools for Circuit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Manipulation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Link Neural Activity 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744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details, refer to the “Objectives” section in </a:t>
            </a:r>
          </a:p>
          <a:p>
            <a:pPr lvl="2"/>
            <a:r>
              <a:rPr lang="en-US" sz="2400" i="1" dirty="0" smtClean="0">
                <a:solidFill>
                  <a:srgbClr val="8436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RFA-NS-14-007</a:t>
            </a:r>
            <a:r>
              <a:rPr lang="en-US" sz="2400" i="1" dirty="0" smtClean="0">
                <a:solidFill>
                  <a:srgbClr val="8436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i="1" dirty="0" smtClean="0">
                <a:solidFill>
                  <a:srgbClr val="8436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RFA-NS-14-008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9135318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my project appropriate for RFA-NS-14-007/8?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600" y="831265"/>
            <a:ext cx="84177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Examples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Approaches for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RFA-NS-14-007/8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Probes for Large Scale Sensing and/or Manipulation of Neural Activity in Vivo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Imaging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Instrumentation for Recording and/or Manipulating Neural Activity with Cellular Resolution in Vivo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of Electrodes for Large-Scale Recording and/or Circuit Manipulation in Vivo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Approaches for Recording/Manipulating Neural Activity during Behaviors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914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details, refer to the “Objectives” section in </a:t>
            </a:r>
          </a:p>
          <a:p>
            <a:pPr lvl="2"/>
            <a:r>
              <a:rPr lang="en-US" sz="2400" i="1" dirty="0" smtClean="0">
                <a:solidFill>
                  <a:srgbClr val="8436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RFA-NS-14-007</a:t>
            </a:r>
            <a:r>
              <a:rPr lang="en-US" sz="2400" i="1" dirty="0" smtClean="0">
                <a:solidFill>
                  <a:srgbClr val="8436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i="1" dirty="0" smtClean="0">
                <a:solidFill>
                  <a:srgbClr val="8436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RFA-NS-14-008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9135318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Mandatory Components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Research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 FOA 007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684" y="6330934"/>
            <a:ext cx="7889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Section IV,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“Research Strategy” from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RFA-NS-14-007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" y="636905"/>
            <a:ext cx="914400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4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4"/>
          <p:cNvSpPr txBox="1">
            <a:spLocks/>
          </p:cNvSpPr>
          <p:nvPr/>
        </p:nvSpPr>
        <p:spPr>
          <a:xfrm>
            <a:off x="-219918" y="-12700"/>
            <a:ext cx="9135318" cy="50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Mandatory Components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Research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 FOA 008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" y="629285"/>
            <a:ext cx="914400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8684" y="6330934"/>
            <a:ext cx="7889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Section IV,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“Research Strategy” from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RFA-NS-14-008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757</Words>
  <Application>Microsoft Office PowerPoint</Application>
  <PresentationFormat>On-screen Show (4:3)</PresentationFormat>
  <Paragraphs>134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Brain Initiative Informational Conference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NINDS/NIH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ludwigka</cp:lastModifiedBy>
  <cp:revision>84</cp:revision>
  <dcterms:created xsi:type="dcterms:W3CDTF">2014-01-28T15:41:55Z</dcterms:created>
  <dcterms:modified xsi:type="dcterms:W3CDTF">2014-02-04T13:56:29Z</dcterms:modified>
</cp:coreProperties>
</file>