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32918400"/>
  <p:notesSz cx="6858000" cy="92964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1pPr>
    <a:lvl2pPr marL="494828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2pPr>
    <a:lvl3pPr marL="989655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3pPr>
    <a:lvl4pPr marL="1484483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4pPr>
    <a:lvl5pPr marL="197931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charset="0"/>
        <a:ea typeface="+mn-ea"/>
        <a:cs typeface="+mn-cs"/>
      </a:defRPr>
    </a:lvl5pPr>
    <a:lvl6pPr marL="2474138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6pPr>
    <a:lvl7pPr marL="2968965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7pPr>
    <a:lvl8pPr marL="3463793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8pPr>
    <a:lvl9pPr marL="3958620" algn="l" defTabSz="989655" rtl="0" eaLnBrk="1" latinLnBrk="0" hangingPunct="1">
      <a:defRPr sz="9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2">
          <p15:clr>
            <a:srgbClr val="A4A3A4"/>
          </p15:clr>
        </p15:guide>
        <p15:guide id="2" orient="horz" pos="20448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pos="2748">
          <p15:clr>
            <a:srgbClr val="A4A3A4"/>
          </p15:clr>
        </p15:guide>
        <p15:guide id="5" pos="5016">
          <p15:clr>
            <a:srgbClr val="A4A3A4"/>
          </p15:clr>
        </p15:guide>
        <p15:guide id="6" pos="2424">
          <p15:clr>
            <a:srgbClr val="A4A3A4"/>
          </p15:clr>
        </p15:guide>
        <p15:guide id="7" pos="6816">
          <p15:clr>
            <a:srgbClr val="A4A3A4"/>
          </p15:clr>
        </p15:guide>
        <p15:guide id="8" pos="12228">
          <p15:clr>
            <a:srgbClr val="A4A3A4"/>
          </p15:clr>
        </p15:guide>
        <p15:guide id="9" pos="164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Marenc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>
      <p:cViewPr>
        <p:scale>
          <a:sx n="75" d="100"/>
          <a:sy n="75" d="100"/>
        </p:scale>
        <p:origin x="144" y="-3744"/>
      </p:cViewPr>
      <p:guideLst>
        <p:guide orient="horz" pos="5712"/>
        <p:guide orient="horz" pos="20448"/>
        <p:guide orient="horz" pos="288"/>
        <p:guide pos="2748"/>
        <p:guide pos="5016"/>
        <p:guide pos="2424"/>
        <p:guide pos="6816"/>
        <p:guide pos="12228"/>
        <p:guide pos="16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tags" Target="tags/tag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t" anchorCtr="0" compatLnSpc="1">
            <a:prstTxWarp prst="textNoShape">
              <a:avLst/>
            </a:prstTxWarp>
          </a:bodyPr>
          <a:lstStyle>
            <a:lvl1pPr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4" y="0"/>
            <a:ext cx="2972004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t" anchorCtr="0" compatLnSpc="1">
            <a:prstTxWarp prst="textNoShape">
              <a:avLst/>
            </a:prstTxWarp>
          </a:bodyPr>
          <a:lstStyle>
            <a:lvl1pPr algn="r"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201"/>
            <a:ext cx="2972004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b" anchorCtr="0" compatLnSpc="1">
            <a:prstTxWarp prst="textNoShape">
              <a:avLst/>
            </a:prstTxWarp>
          </a:bodyPr>
          <a:lstStyle>
            <a:lvl1pPr defTabSz="95306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4" y="8829201"/>
            <a:ext cx="2972004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3" tIns="47607" rIns="95213" bIns="47607" numCol="1" anchor="b" anchorCtr="0" compatLnSpc="1">
            <a:prstTxWarp prst="textNoShape">
              <a:avLst/>
            </a:prstTxWarp>
          </a:bodyPr>
          <a:lstStyle>
            <a:lvl1pPr algn="r" defTabSz="953060">
              <a:defRPr sz="1200" smtClean="0"/>
            </a:lvl1pPr>
          </a:lstStyle>
          <a:p>
            <a:pPr>
              <a:defRPr/>
            </a:pPr>
            <a:fld id="{3D84BAFE-2E3F-442C-A2EE-264C06227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8490-EA71-4D80-B7FA-E8C7AA583D31}" type="datetimeFigureOut">
              <a:rPr lang="it-IT" smtClean="0"/>
              <a:pPr/>
              <a:t>08/11/16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859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72F4-FF65-4B6D-825E-55902E9AADF8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61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5925" y="696913"/>
            <a:ext cx="34861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2F4-FF65-4B6D-825E-55902E9AADF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4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8880" y="10226587"/>
            <a:ext cx="27980640" cy="70555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7760" y="18653760"/>
            <a:ext cx="2304288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494828" indent="0" algn="ctr">
              <a:buNone/>
              <a:defRPr/>
            </a:lvl2pPr>
            <a:lvl3pPr marL="989655" indent="0" algn="ctr">
              <a:buNone/>
              <a:defRPr/>
            </a:lvl3pPr>
            <a:lvl4pPr marL="1484483" indent="0" algn="ctr">
              <a:buNone/>
              <a:defRPr/>
            </a:lvl4pPr>
            <a:lvl5pPr marL="1979310" indent="0" algn="ctr">
              <a:buNone/>
              <a:defRPr/>
            </a:lvl5pPr>
            <a:lvl6pPr marL="2474138" indent="0" algn="ctr">
              <a:buNone/>
              <a:defRPr/>
            </a:lvl6pPr>
            <a:lvl7pPr marL="2968965" indent="0" algn="ctr">
              <a:buNone/>
              <a:defRPr/>
            </a:lvl7pPr>
            <a:lvl8pPr marL="3463793" indent="0" algn="ctr">
              <a:buNone/>
              <a:defRPr/>
            </a:lvl8pPr>
            <a:lvl9pPr marL="39586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5B96-C970-44A3-BC3E-A43EEEF818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799F5-EBB1-424B-8AA7-972ACC2359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3865840" y="1317719"/>
            <a:ext cx="7406640" cy="2808840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45920" y="1317719"/>
            <a:ext cx="22110192" cy="2808840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0FB42-E1C8-4F16-AE26-7B3B4EDF43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3D6D-AC82-4DE2-9943-E6B3202C19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0326" y="21153665"/>
            <a:ext cx="27980640" cy="653796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00326" y="13952765"/>
            <a:ext cx="27980640" cy="7200900"/>
          </a:xfrm>
        </p:spPr>
        <p:txBody>
          <a:bodyPr anchor="b"/>
          <a:lstStyle>
            <a:lvl1pPr marL="0" indent="0">
              <a:buNone/>
              <a:defRPr sz="2200"/>
            </a:lvl1pPr>
            <a:lvl2pPr marL="494828" indent="0">
              <a:buNone/>
              <a:defRPr sz="1900"/>
            </a:lvl2pPr>
            <a:lvl3pPr marL="989655" indent="0">
              <a:buNone/>
              <a:defRPr sz="1700"/>
            </a:lvl3pPr>
            <a:lvl4pPr marL="1484483" indent="0">
              <a:buNone/>
              <a:defRPr sz="1500"/>
            </a:lvl4pPr>
            <a:lvl5pPr marL="1979310" indent="0">
              <a:buNone/>
              <a:defRPr sz="1500"/>
            </a:lvl5pPr>
            <a:lvl6pPr marL="2474138" indent="0">
              <a:buNone/>
              <a:defRPr sz="1500"/>
            </a:lvl6pPr>
            <a:lvl7pPr marL="2968965" indent="0">
              <a:buNone/>
              <a:defRPr sz="1500"/>
            </a:lvl7pPr>
            <a:lvl8pPr marL="3463793" indent="0">
              <a:buNone/>
              <a:defRPr sz="1500"/>
            </a:lvl8pPr>
            <a:lvl9pPr marL="3958620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E11BA-93D9-4DB1-9BF6-BA6E79157B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45920" y="7680962"/>
            <a:ext cx="14758416" cy="2172516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514064" y="7680962"/>
            <a:ext cx="14758416" cy="2172516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0EF0C-6251-46DE-BBC7-453C06F677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45920" y="7369087"/>
            <a:ext cx="14544676" cy="306977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28" indent="0">
              <a:buNone/>
              <a:defRPr sz="2200" b="1"/>
            </a:lvl2pPr>
            <a:lvl3pPr marL="989655" indent="0">
              <a:buNone/>
              <a:defRPr sz="1900" b="1"/>
            </a:lvl3pPr>
            <a:lvl4pPr marL="1484483" indent="0">
              <a:buNone/>
              <a:defRPr sz="1700" b="1"/>
            </a:lvl4pPr>
            <a:lvl5pPr marL="1979310" indent="0">
              <a:buNone/>
              <a:defRPr sz="1700" b="1"/>
            </a:lvl5pPr>
            <a:lvl6pPr marL="2474138" indent="0">
              <a:buNone/>
              <a:defRPr sz="1700" b="1"/>
            </a:lvl6pPr>
            <a:lvl7pPr marL="2968965" indent="0">
              <a:buNone/>
              <a:defRPr sz="1700" b="1"/>
            </a:lvl7pPr>
            <a:lvl8pPr marL="3463793" indent="0">
              <a:buNone/>
              <a:defRPr sz="1700" b="1"/>
            </a:lvl8pPr>
            <a:lvl9pPr marL="395862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45920" y="10438858"/>
            <a:ext cx="14544676" cy="189672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6722091" y="7369087"/>
            <a:ext cx="14550390" cy="306977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828" indent="0">
              <a:buNone/>
              <a:defRPr sz="2200" b="1"/>
            </a:lvl2pPr>
            <a:lvl3pPr marL="989655" indent="0">
              <a:buNone/>
              <a:defRPr sz="1900" b="1"/>
            </a:lvl3pPr>
            <a:lvl4pPr marL="1484483" indent="0">
              <a:buNone/>
              <a:defRPr sz="1700" b="1"/>
            </a:lvl4pPr>
            <a:lvl5pPr marL="1979310" indent="0">
              <a:buNone/>
              <a:defRPr sz="1700" b="1"/>
            </a:lvl5pPr>
            <a:lvl6pPr marL="2474138" indent="0">
              <a:buNone/>
              <a:defRPr sz="1700" b="1"/>
            </a:lvl6pPr>
            <a:lvl7pPr marL="2968965" indent="0">
              <a:buNone/>
              <a:defRPr sz="1700" b="1"/>
            </a:lvl7pPr>
            <a:lvl8pPr marL="3463793" indent="0">
              <a:buNone/>
              <a:defRPr sz="1700" b="1"/>
            </a:lvl8pPr>
            <a:lvl9pPr marL="395862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6722091" y="10438858"/>
            <a:ext cx="14550390" cy="1896726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5384B-9972-444D-9C63-1E7C5614B7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52EF-3457-45B3-86EB-90837A12B7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8EE24-AEDD-4BB2-8BAC-96610AA769D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1311185"/>
            <a:ext cx="10829926" cy="55778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70180" y="1311185"/>
            <a:ext cx="18402300" cy="2809494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0" y="6889025"/>
            <a:ext cx="10829926" cy="22517100"/>
          </a:xfrm>
        </p:spPr>
        <p:txBody>
          <a:bodyPr/>
          <a:lstStyle>
            <a:lvl1pPr marL="0" indent="0">
              <a:buNone/>
              <a:defRPr sz="1500"/>
            </a:lvl1pPr>
            <a:lvl2pPr marL="494828" indent="0">
              <a:buNone/>
              <a:defRPr sz="1300"/>
            </a:lvl2pPr>
            <a:lvl3pPr marL="989655" indent="0">
              <a:buNone/>
              <a:defRPr sz="1100"/>
            </a:lvl3pPr>
            <a:lvl4pPr marL="1484483" indent="0">
              <a:buNone/>
              <a:defRPr sz="1000"/>
            </a:lvl4pPr>
            <a:lvl5pPr marL="1979310" indent="0">
              <a:buNone/>
              <a:defRPr sz="1000"/>
            </a:lvl5pPr>
            <a:lvl6pPr marL="2474138" indent="0">
              <a:buNone/>
              <a:defRPr sz="1000"/>
            </a:lvl6pPr>
            <a:lvl7pPr marL="2968965" indent="0">
              <a:buNone/>
              <a:defRPr sz="1000"/>
            </a:lvl7pPr>
            <a:lvl8pPr marL="3463793" indent="0">
              <a:buNone/>
              <a:defRPr sz="1000"/>
            </a:lvl8pPr>
            <a:lvl9pPr marL="39586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E924-00BA-458F-B01D-3F1BE3E165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2236" y="23042881"/>
            <a:ext cx="19751040" cy="2720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452236" y="2940776"/>
            <a:ext cx="19751040" cy="19751040"/>
          </a:xfrm>
        </p:spPr>
        <p:txBody>
          <a:bodyPr/>
          <a:lstStyle>
            <a:lvl1pPr marL="0" indent="0">
              <a:buNone/>
              <a:defRPr sz="3500"/>
            </a:lvl1pPr>
            <a:lvl2pPr marL="494828" indent="0">
              <a:buNone/>
              <a:defRPr sz="3000"/>
            </a:lvl2pPr>
            <a:lvl3pPr marL="989655" indent="0">
              <a:buNone/>
              <a:defRPr sz="2600"/>
            </a:lvl3pPr>
            <a:lvl4pPr marL="1484483" indent="0">
              <a:buNone/>
              <a:defRPr sz="2200"/>
            </a:lvl4pPr>
            <a:lvl5pPr marL="1979310" indent="0">
              <a:buNone/>
              <a:defRPr sz="2200"/>
            </a:lvl5pPr>
            <a:lvl6pPr marL="2474138" indent="0">
              <a:buNone/>
              <a:defRPr sz="2200"/>
            </a:lvl6pPr>
            <a:lvl7pPr marL="2968965" indent="0">
              <a:buNone/>
              <a:defRPr sz="2200"/>
            </a:lvl7pPr>
            <a:lvl8pPr marL="3463793" indent="0">
              <a:buNone/>
              <a:defRPr sz="2200"/>
            </a:lvl8pPr>
            <a:lvl9pPr marL="3958620" indent="0">
              <a:buNone/>
              <a:defRPr sz="22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52236" y="25763221"/>
            <a:ext cx="19751040" cy="3863340"/>
          </a:xfrm>
        </p:spPr>
        <p:txBody>
          <a:bodyPr/>
          <a:lstStyle>
            <a:lvl1pPr marL="0" indent="0">
              <a:buNone/>
              <a:defRPr sz="1500"/>
            </a:lvl1pPr>
            <a:lvl2pPr marL="494828" indent="0">
              <a:buNone/>
              <a:defRPr sz="1300"/>
            </a:lvl2pPr>
            <a:lvl3pPr marL="989655" indent="0">
              <a:buNone/>
              <a:defRPr sz="1100"/>
            </a:lvl3pPr>
            <a:lvl4pPr marL="1484483" indent="0">
              <a:buNone/>
              <a:defRPr sz="1000"/>
            </a:lvl4pPr>
            <a:lvl5pPr marL="1979310" indent="0">
              <a:buNone/>
              <a:defRPr sz="1000"/>
            </a:lvl5pPr>
            <a:lvl6pPr marL="2474138" indent="0">
              <a:buNone/>
              <a:defRPr sz="1000"/>
            </a:lvl6pPr>
            <a:lvl7pPr marL="2968965" indent="0">
              <a:buNone/>
              <a:defRPr sz="1000"/>
            </a:lvl7pPr>
            <a:lvl8pPr marL="3463793" indent="0">
              <a:buNone/>
              <a:defRPr sz="1000"/>
            </a:lvl8pPr>
            <a:lvl9pPr marL="39586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8A4C-B6F6-429B-939E-8911A0B02E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317716"/>
            <a:ext cx="296265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85" tIns="240343" rIns="480685" bIns="240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7680962"/>
            <a:ext cx="29626560" cy="217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29977625"/>
            <a:ext cx="76809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>
              <a:defRPr sz="7400"/>
            </a:lvl1pPr>
          </a:lstStyle>
          <a:p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29977625"/>
            <a:ext cx="10424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 algn="ctr">
              <a:defRPr sz="7400"/>
            </a:lvl1pPr>
          </a:lstStyle>
          <a:p>
            <a:endParaRPr lang="it-I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29977625"/>
            <a:ext cx="76809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0685" tIns="240343" rIns="480685" bIns="240343" numCol="1" anchor="t" anchorCtr="0" compatLnSpc="1">
            <a:prstTxWarp prst="textNoShape">
              <a:avLst/>
            </a:prstTxWarp>
          </a:bodyPr>
          <a:lstStyle>
            <a:lvl1pPr algn="r">
              <a:defRPr sz="7400"/>
            </a:lvl1pPr>
          </a:lstStyle>
          <a:p>
            <a:fld id="{86E63119-ECA7-40FB-B18D-EDCB4BC52B6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2pPr>
      <a:lvl3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3pPr>
      <a:lvl4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4pPr>
      <a:lvl5pPr algn="ctr" defTabSz="4807387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5pPr>
      <a:lvl6pPr marL="494828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6pPr>
      <a:lvl7pPr marL="989655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7pPr>
      <a:lvl8pPr marL="1484483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8pPr>
      <a:lvl9pPr marL="1979310" algn="ctr" defTabSz="4807387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charset="0"/>
        </a:defRPr>
      </a:lvl9pPr>
    </p:titleStyle>
    <p:bodyStyle>
      <a:lvl1pPr marL="1802341" indent="-1802341" algn="l" defTabSz="4807387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05358" indent="-1501664" algn="l" defTabSz="4807387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08375" indent="-1200988" algn="l" defTabSz="4807387" rtl="0" eaLnBrk="0" fontAlgn="base" hangingPunct="0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</a:defRPr>
      </a:lvl3pPr>
      <a:lvl4pPr marL="8412069" indent="-1200988" algn="l" defTabSz="4807387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15763" indent="-1202706" algn="l" defTabSz="4807387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310590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805418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300245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795073" indent="-1202706" algn="l" defTabSz="4807387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828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9655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483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31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4138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5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793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8620" algn="l" defTabSz="9896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14588145" y="9244397"/>
            <a:ext cx="5376255" cy="710514"/>
          </a:xfrm>
          <a:prstGeom prst="rect">
            <a:avLst/>
          </a:prstGeom>
          <a:solidFill>
            <a:srgbClr val="BAE4C1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739" y="9151203"/>
            <a:ext cx="1676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Neuroinformatics</a:t>
            </a:r>
            <a:r>
              <a:rPr lang="en-US" sz="4800" b="1" dirty="0"/>
              <a:t> </a:t>
            </a:r>
            <a:r>
              <a:rPr lang="en-US" sz="4800" b="1" dirty="0" smtClean="0"/>
              <a:t>and olfactory research developments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1073" name="Text Box 4"/>
          <p:cNvSpPr txBox="1">
            <a:spLocks noChangeArrowheads="1"/>
          </p:cNvSpPr>
          <p:nvPr/>
        </p:nvSpPr>
        <p:spPr bwMode="auto">
          <a:xfrm>
            <a:off x="2933700" y="457200"/>
            <a:ext cx="27051000" cy="84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966" tIns="49483" rIns="98966" bIns="49483">
            <a:spAutoFit/>
          </a:bodyPr>
          <a:lstStyle/>
          <a:p>
            <a:pPr algn="ctr"/>
            <a:r>
              <a:rPr lang="en-US" sz="8000" b="1" dirty="0" smtClean="0"/>
              <a:t>Discovering </a:t>
            </a:r>
            <a:r>
              <a:rPr lang="en-US" sz="8000" b="1" dirty="0"/>
              <a:t>neuronal interactions, </a:t>
            </a:r>
          </a:p>
          <a:p>
            <a:pPr algn="ctr"/>
            <a:r>
              <a:rPr lang="en-US" sz="8000" b="1" dirty="0"/>
              <a:t>models and properties by browsing microcircuits </a:t>
            </a:r>
          </a:p>
          <a:p>
            <a:pPr algn="ctr"/>
            <a:r>
              <a:rPr lang="en-US" sz="8000" b="1" dirty="0"/>
              <a:t>in multiple spatial scales</a:t>
            </a:r>
          </a:p>
          <a:p>
            <a:pPr algn="ctr"/>
            <a:endParaRPr lang="en-US" sz="1200" dirty="0" smtClean="0"/>
          </a:p>
          <a:p>
            <a:r>
              <a:rPr lang="en-US" sz="4800" dirty="0"/>
              <a:t>Luis N. Marenco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r>
              <a:rPr lang="en-US" sz="4800" dirty="0" err="1"/>
              <a:t>Rixin</a:t>
            </a:r>
            <a:r>
              <a:rPr lang="en-US" sz="4800" dirty="0"/>
              <a:t> Wang</a:t>
            </a:r>
            <a:r>
              <a:rPr lang="en-US" sz="4800" baseline="30000" dirty="0"/>
              <a:t>2</a:t>
            </a:r>
            <a:r>
              <a:rPr lang="en-US" sz="4800" dirty="0"/>
              <a:t>, Robert A. McDougal</a:t>
            </a:r>
            <a:r>
              <a:rPr lang="en-US" sz="4800" baseline="30000" dirty="0"/>
              <a:t>1</a:t>
            </a:r>
            <a:r>
              <a:rPr lang="en-US" sz="4800" dirty="0"/>
              <a:t>, Francesco Cavarretta</a:t>
            </a:r>
            <a:r>
              <a:rPr lang="en-US" sz="4800" baseline="30000" dirty="0"/>
              <a:t>1,4</a:t>
            </a:r>
            <a:r>
              <a:rPr lang="en-US" sz="4800" dirty="0"/>
              <a:t>, </a:t>
            </a:r>
            <a:br>
              <a:rPr lang="en-US" sz="4800" dirty="0"/>
            </a:br>
            <a:r>
              <a:rPr lang="en-US" sz="4800" dirty="0"/>
              <a:t>Monique Surles-Zeigler</a:t>
            </a:r>
            <a:r>
              <a:rPr lang="en-US" sz="4800" baseline="30000" dirty="0"/>
              <a:t>2</a:t>
            </a:r>
            <a:r>
              <a:rPr lang="en-US" sz="4800" dirty="0"/>
              <a:t>, Thomas M. Morse</a:t>
            </a:r>
            <a:r>
              <a:rPr lang="en-US" sz="4800" baseline="30000" dirty="0"/>
              <a:t>1</a:t>
            </a:r>
            <a:r>
              <a:rPr lang="en-US" sz="4800" dirty="0"/>
              <a:t>, Michele Migliore</a:t>
            </a:r>
            <a:r>
              <a:rPr lang="en-US" sz="4800" baseline="30000" dirty="0"/>
              <a:t>1,4</a:t>
            </a:r>
            <a:r>
              <a:rPr lang="en-US" sz="4800" dirty="0"/>
              <a:t>, N. Ted Carnevale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br>
              <a:rPr lang="en-US" sz="4800" dirty="0"/>
            </a:br>
            <a:r>
              <a:rPr lang="en-US" sz="4800" dirty="0"/>
              <a:t>Michael L. Hines</a:t>
            </a:r>
            <a:r>
              <a:rPr lang="en-US" sz="4800" baseline="30000" dirty="0"/>
              <a:t>1</a:t>
            </a:r>
            <a:r>
              <a:rPr lang="en-US" sz="4800" dirty="0"/>
              <a:t>, Perry Miller</a:t>
            </a:r>
            <a:r>
              <a:rPr lang="en-US" sz="4800" baseline="30000" dirty="0"/>
              <a:t>2,3</a:t>
            </a:r>
            <a:r>
              <a:rPr lang="en-US" sz="4800" dirty="0"/>
              <a:t>, Gordon M. Shepherd</a:t>
            </a:r>
            <a:r>
              <a:rPr lang="en-US" sz="4800" baseline="30000" dirty="0"/>
              <a:t>1</a:t>
            </a:r>
            <a:endParaRPr lang="en-US" sz="4800" dirty="0"/>
          </a:p>
          <a:p>
            <a:r>
              <a:rPr lang="en-US" sz="4800" b="1" baseline="30000" dirty="0"/>
              <a:t>1</a:t>
            </a:r>
            <a:r>
              <a:rPr lang="en-US" sz="4800" b="1" dirty="0"/>
              <a:t>Neuroscience Department, </a:t>
            </a:r>
            <a:r>
              <a:rPr lang="en-US" sz="4800" b="1" baseline="30000" dirty="0"/>
              <a:t>2</a:t>
            </a:r>
            <a:r>
              <a:rPr lang="en-US" sz="4800" b="1" dirty="0"/>
              <a:t>Center for Medical Informatics, Yale University, New Haven </a:t>
            </a:r>
            <a:r>
              <a:rPr lang="en-US" sz="4800" b="1" dirty="0" smtClean="0"/>
              <a:t>CT </a:t>
            </a:r>
            <a:r>
              <a:rPr lang="en-US" sz="4800" b="1" baseline="30000" dirty="0" smtClean="0"/>
              <a:t>3</a:t>
            </a:r>
            <a:r>
              <a:rPr lang="en-US" sz="4800" b="1" dirty="0" smtClean="0"/>
              <a:t>VA </a:t>
            </a:r>
            <a:r>
              <a:rPr lang="en-US" sz="4800" b="1" dirty="0"/>
              <a:t>Connecticut Healthcare System, West Haven, </a:t>
            </a:r>
            <a:r>
              <a:rPr lang="en-US" sz="4800" b="1" dirty="0" smtClean="0"/>
              <a:t>CT</a:t>
            </a:r>
          </a:p>
          <a:p>
            <a:r>
              <a:rPr lang="en-US" sz="4800" b="1" baseline="30000" dirty="0" smtClean="0"/>
              <a:t>4</a:t>
            </a:r>
            <a:r>
              <a:rPr lang="en-US" sz="4800" b="1" dirty="0" smtClean="0"/>
              <a:t>Institute </a:t>
            </a:r>
            <a:r>
              <a:rPr lang="en-US" sz="4800" b="1" dirty="0"/>
              <a:t>of Biophysics, National Research Council, Palermo, Italy</a:t>
            </a:r>
          </a:p>
        </p:txBody>
      </p:sp>
      <p:pic>
        <p:nvPicPr>
          <p:cNvPr id="1075" name="Picture 23" descr="ysm_whit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438400" cy="359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" name="CasellaDiTesto 447"/>
          <p:cNvSpPr txBox="1"/>
          <p:nvPr/>
        </p:nvSpPr>
        <p:spPr>
          <a:xfrm>
            <a:off x="28879800" y="524470"/>
            <a:ext cx="3725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INCF booth</a:t>
            </a:r>
            <a:endParaRPr lang="it-IT" sz="5400" b="1" dirty="0"/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1811794" y="20744817"/>
            <a:ext cx="180476" cy="2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4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1827102" y="19981230"/>
            <a:ext cx="180476" cy="2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400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884" y="17251870"/>
            <a:ext cx="95749" cy="44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63" name="Freeform 462"/>
          <p:cNvSpPr/>
          <p:nvPr/>
        </p:nvSpPr>
        <p:spPr>
          <a:xfrm>
            <a:off x="8981383" y="17818798"/>
            <a:ext cx="1861804" cy="5855714"/>
          </a:xfrm>
          <a:custGeom>
            <a:avLst/>
            <a:gdLst>
              <a:gd name="connsiteX0" fmla="*/ 0 w 2963374"/>
              <a:gd name="connsiteY0" fmla="*/ 310451 h 6660587"/>
              <a:gd name="connsiteX1" fmla="*/ 0 w 2963374"/>
              <a:gd name="connsiteY1" fmla="*/ 310451 h 6660587"/>
              <a:gd name="connsiteX2" fmla="*/ 282226 w 2963374"/>
              <a:gd name="connsiteY2" fmla="*/ 282228 h 6660587"/>
              <a:gd name="connsiteX3" fmla="*/ 705565 w 2963374"/>
              <a:gd name="connsiteY3" fmla="*/ 169337 h 6660587"/>
              <a:gd name="connsiteX4" fmla="*/ 818455 w 2963374"/>
              <a:gd name="connsiteY4" fmla="*/ 197560 h 6660587"/>
              <a:gd name="connsiteX5" fmla="*/ 987791 w 2963374"/>
              <a:gd name="connsiteY5" fmla="*/ 282228 h 6660587"/>
              <a:gd name="connsiteX6" fmla="*/ 1072459 w 2963374"/>
              <a:gd name="connsiteY6" fmla="*/ 310451 h 6660587"/>
              <a:gd name="connsiteX7" fmla="*/ 1157127 w 2963374"/>
              <a:gd name="connsiteY7" fmla="*/ 366897 h 6660587"/>
              <a:gd name="connsiteX8" fmla="*/ 1326462 w 2963374"/>
              <a:gd name="connsiteY8" fmla="*/ 395120 h 6660587"/>
              <a:gd name="connsiteX9" fmla="*/ 1636911 w 2963374"/>
              <a:gd name="connsiteY9" fmla="*/ 592680 h 6660587"/>
              <a:gd name="connsiteX10" fmla="*/ 1693356 w 2963374"/>
              <a:gd name="connsiteY10" fmla="*/ 762017 h 6660587"/>
              <a:gd name="connsiteX11" fmla="*/ 1721579 w 2963374"/>
              <a:gd name="connsiteY11" fmla="*/ 846685 h 6660587"/>
              <a:gd name="connsiteX12" fmla="*/ 1665134 w 2963374"/>
              <a:gd name="connsiteY12" fmla="*/ 1157136 h 6660587"/>
              <a:gd name="connsiteX13" fmla="*/ 1608689 w 2963374"/>
              <a:gd name="connsiteY13" fmla="*/ 1354696 h 6660587"/>
              <a:gd name="connsiteX14" fmla="*/ 1552243 w 2963374"/>
              <a:gd name="connsiteY14" fmla="*/ 1411142 h 6660587"/>
              <a:gd name="connsiteX15" fmla="*/ 1495798 w 2963374"/>
              <a:gd name="connsiteY15" fmla="*/ 1608701 h 6660587"/>
              <a:gd name="connsiteX16" fmla="*/ 1439353 w 2963374"/>
              <a:gd name="connsiteY16" fmla="*/ 1693370 h 6660587"/>
              <a:gd name="connsiteX17" fmla="*/ 1439353 w 2963374"/>
              <a:gd name="connsiteY17" fmla="*/ 2003821 h 6660587"/>
              <a:gd name="connsiteX18" fmla="*/ 1524021 w 2963374"/>
              <a:gd name="connsiteY18" fmla="*/ 2794060 h 6660587"/>
              <a:gd name="connsiteX19" fmla="*/ 1552243 w 2963374"/>
              <a:gd name="connsiteY19" fmla="*/ 3217403 h 6660587"/>
              <a:gd name="connsiteX20" fmla="*/ 1580466 w 2963374"/>
              <a:gd name="connsiteY20" fmla="*/ 3302071 h 6660587"/>
              <a:gd name="connsiteX21" fmla="*/ 1636911 w 2963374"/>
              <a:gd name="connsiteY21" fmla="*/ 3725413 h 6660587"/>
              <a:gd name="connsiteX22" fmla="*/ 1665134 w 2963374"/>
              <a:gd name="connsiteY22" fmla="*/ 5051886 h 6660587"/>
              <a:gd name="connsiteX23" fmla="*/ 1693356 w 2963374"/>
              <a:gd name="connsiteY23" fmla="*/ 5926794 h 6660587"/>
              <a:gd name="connsiteX24" fmla="*/ 1778024 w 2963374"/>
              <a:gd name="connsiteY24" fmla="*/ 6011462 h 6660587"/>
              <a:gd name="connsiteX25" fmla="*/ 1834469 w 2963374"/>
              <a:gd name="connsiteY25" fmla="*/ 6096131 h 6660587"/>
              <a:gd name="connsiteX26" fmla="*/ 2003805 w 2963374"/>
              <a:gd name="connsiteY26" fmla="*/ 6237245 h 6660587"/>
              <a:gd name="connsiteX27" fmla="*/ 2173141 w 2963374"/>
              <a:gd name="connsiteY27" fmla="*/ 6463028 h 6660587"/>
              <a:gd name="connsiteX28" fmla="*/ 2201363 w 2963374"/>
              <a:gd name="connsiteY28" fmla="*/ 6660587 h 6660587"/>
              <a:gd name="connsiteX29" fmla="*/ 1665134 w 2963374"/>
              <a:gd name="connsiteY29" fmla="*/ 310451 h 6660587"/>
              <a:gd name="connsiteX30" fmla="*/ 1016014 w 2963374"/>
              <a:gd name="connsiteY30" fmla="*/ 0 h 6660587"/>
              <a:gd name="connsiteX31" fmla="*/ 2003805 w 2963374"/>
              <a:gd name="connsiteY31" fmla="*/ 1298250 h 6660587"/>
              <a:gd name="connsiteX32" fmla="*/ 2173141 w 2963374"/>
              <a:gd name="connsiteY32" fmla="*/ 1524033 h 6660587"/>
              <a:gd name="connsiteX33" fmla="*/ 2596480 w 2963374"/>
              <a:gd name="connsiteY33" fmla="*/ 2088489 h 6660587"/>
              <a:gd name="connsiteX34" fmla="*/ 2709370 w 2963374"/>
              <a:gd name="connsiteY34" fmla="*/ 2314272 h 6660587"/>
              <a:gd name="connsiteX35" fmla="*/ 2906929 w 2963374"/>
              <a:gd name="connsiteY35" fmla="*/ 2624723 h 6660587"/>
              <a:gd name="connsiteX36" fmla="*/ 2963374 w 2963374"/>
              <a:gd name="connsiteY36" fmla="*/ 2765837 h 66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63374" h="6660587">
                <a:moveTo>
                  <a:pt x="0" y="310451"/>
                </a:moveTo>
                <a:lnTo>
                  <a:pt x="0" y="310451"/>
                </a:lnTo>
                <a:cubicBezTo>
                  <a:pt x="94075" y="301043"/>
                  <a:pt x="189517" y="300770"/>
                  <a:pt x="282226" y="282228"/>
                </a:cubicBezTo>
                <a:cubicBezTo>
                  <a:pt x="425434" y="253586"/>
                  <a:pt x="561308" y="192115"/>
                  <a:pt x="705565" y="169337"/>
                </a:cubicBezTo>
                <a:cubicBezTo>
                  <a:pt x="743879" y="163287"/>
                  <a:pt x="781159" y="186904"/>
                  <a:pt x="818455" y="197560"/>
                </a:cubicBezTo>
                <a:cubicBezTo>
                  <a:pt x="983978" y="244853"/>
                  <a:pt x="822871" y="199768"/>
                  <a:pt x="987791" y="282228"/>
                </a:cubicBezTo>
                <a:cubicBezTo>
                  <a:pt x="1014400" y="295532"/>
                  <a:pt x="1045850" y="297147"/>
                  <a:pt x="1072459" y="310451"/>
                </a:cubicBezTo>
                <a:cubicBezTo>
                  <a:pt x="1102797" y="325620"/>
                  <a:pt x="1124948" y="356171"/>
                  <a:pt x="1157127" y="366897"/>
                </a:cubicBezTo>
                <a:cubicBezTo>
                  <a:pt x="1211414" y="384993"/>
                  <a:pt x="1270017" y="385712"/>
                  <a:pt x="1326462" y="395120"/>
                </a:cubicBezTo>
                <a:cubicBezTo>
                  <a:pt x="1587942" y="525861"/>
                  <a:pt x="1492745" y="448512"/>
                  <a:pt x="1636911" y="592680"/>
                </a:cubicBezTo>
                <a:lnTo>
                  <a:pt x="1693356" y="762017"/>
                </a:lnTo>
                <a:lnTo>
                  <a:pt x="1721579" y="846685"/>
                </a:lnTo>
                <a:cubicBezTo>
                  <a:pt x="1674878" y="1220291"/>
                  <a:pt x="1723141" y="954111"/>
                  <a:pt x="1665134" y="1157136"/>
                </a:cubicBezTo>
                <a:cubicBezTo>
                  <a:pt x="1658426" y="1180613"/>
                  <a:pt x="1627141" y="1323942"/>
                  <a:pt x="1608689" y="1354696"/>
                </a:cubicBezTo>
                <a:cubicBezTo>
                  <a:pt x="1594999" y="1377513"/>
                  <a:pt x="1571058" y="1392327"/>
                  <a:pt x="1552243" y="1411142"/>
                </a:cubicBezTo>
                <a:cubicBezTo>
                  <a:pt x="1543199" y="1447319"/>
                  <a:pt x="1516044" y="1568208"/>
                  <a:pt x="1495798" y="1608701"/>
                </a:cubicBezTo>
                <a:cubicBezTo>
                  <a:pt x="1480629" y="1639040"/>
                  <a:pt x="1458168" y="1665147"/>
                  <a:pt x="1439353" y="1693370"/>
                </a:cubicBezTo>
                <a:cubicBezTo>
                  <a:pt x="1392601" y="1927130"/>
                  <a:pt x="1411960" y="1743586"/>
                  <a:pt x="1439353" y="2003821"/>
                </a:cubicBezTo>
                <a:cubicBezTo>
                  <a:pt x="1546989" y="3026373"/>
                  <a:pt x="1371866" y="1652907"/>
                  <a:pt x="1524021" y="2794060"/>
                </a:cubicBezTo>
                <a:cubicBezTo>
                  <a:pt x="1533428" y="2935174"/>
                  <a:pt x="1536625" y="3076840"/>
                  <a:pt x="1552243" y="3217403"/>
                </a:cubicBezTo>
                <a:cubicBezTo>
                  <a:pt x="1555528" y="3246970"/>
                  <a:pt x="1576534" y="3272583"/>
                  <a:pt x="1580466" y="3302071"/>
                </a:cubicBezTo>
                <a:cubicBezTo>
                  <a:pt x="1641854" y="3762476"/>
                  <a:pt x="1564806" y="3509093"/>
                  <a:pt x="1636911" y="3725413"/>
                </a:cubicBezTo>
                <a:cubicBezTo>
                  <a:pt x="1646319" y="4167571"/>
                  <a:pt x="1653798" y="4609774"/>
                  <a:pt x="1665134" y="5051886"/>
                </a:cubicBezTo>
                <a:cubicBezTo>
                  <a:pt x="1672613" y="5343578"/>
                  <a:pt x="1659264" y="5637005"/>
                  <a:pt x="1693356" y="5926794"/>
                </a:cubicBezTo>
                <a:cubicBezTo>
                  <a:pt x="1698019" y="5966434"/>
                  <a:pt x="1752473" y="5980800"/>
                  <a:pt x="1778024" y="6011462"/>
                </a:cubicBezTo>
                <a:cubicBezTo>
                  <a:pt x="1799739" y="6037520"/>
                  <a:pt x="1810484" y="6072146"/>
                  <a:pt x="1834469" y="6096131"/>
                </a:cubicBezTo>
                <a:cubicBezTo>
                  <a:pt x="2036829" y="6298493"/>
                  <a:pt x="1795743" y="5982945"/>
                  <a:pt x="2003805" y="6237245"/>
                </a:cubicBezTo>
                <a:cubicBezTo>
                  <a:pt x="2063377" y="6310056"/>
                  <a:pt x="2173141" y="6463028"/>
                  <a:pt x="2173141" y="6463028"/>
                </a:cubicBezTo>
                <a:cubicBezTo>
                  <a:pt x="2213263" y="6583395"/>
                  <a:pt x="2201363" y="6517947"/>
                  <a:pt x="2201363" y="6660587"/>
                </a:cubicBezTo>
                <a:lnTo>
                  <a:pt x="1665134" y="310451"/>
                </a:lnTo>
                <a:lnTo>
                  <a:pt x="1016014" y="0"/>
                </a:lnTo>
                <a:cubicBezTo>
                  <a:pt x="1398936" y="702032"/>
                  <a:pt x="1078113" y="160963"/>
                  <a:pt x="2003805" y="1298250"/>
                </a:cubicBezTo>
                <a:cubicBezTo>
                  <a:pt x="2063192" y="1371212"/>
                  <a:pt x="2116696" y="1448772"/>
                  <a:pt x="2173141" y="1524033"/>
                </a:cubicBezTo>
                <a:cubicBezTo>
                  <a:pt x="2314254" y="1712185"/>
                  <a:pt x="2491301" y="1878129"/>
                  <a:pt x="2596480" y="2088489"/>
                </a:cubicBezTo>
                <a:cubicBezTo>
                  <a:pt x="2634110" y="2163750"/>
                  <a:pt x="2664195" y="2243283"/>
                  <a:pt x="2709370" y="2314272"/>
                </a:cubicBezTo>
                <a:cubicBezTo>
                  <a:pt x="2775223" y="2417756"/>
                  <a:pt x="2868142" y="2508357"/>
                  <a:pt x="2906929" y="2624723"/>
                </a:cubicBezTo>
                <a:cubicBezTo>
                  <a:pt x="2941803" y="2729348"/>
                  <a:pt x="2921846" y="2682783"/>
                  <a:pt x="2963374" y="2765837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4" name="Freeform 463"/>
          <p:cNvSpPr/>
          <p:nvPr/>
        </p:nvSpPr>
        <p:spPr>
          <a:xfrm>
            <a:off x="13064775" y="18815753"/>
            <a:ext cx="1827670" cy="2197151"/>
          </a:xfrm>
          <a:custGeom>
            <a:avLst/>
            <a:gdLst>
              <a:gd name="connsiteX0" fmla="*/ 0 w 2909044"/>
              <a:gd name="connsiteY0" fmla="*/ 0 h 2261029"/>
              <a:gd name="connsiteX1" fmla="*/ 2906928 w 2909044"/>
              <a:gd name="connsiteY1" fmla="*/ 2257827 h 2261029"/>
              <a:gd name="connsiteX2" fmla="*/ 508007 w 2909044"/>
              <a:gd name="connsiteY2" fmla="*/ 536234 h 22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044" h="2261029">
                <a:moveTo>
                  <a:pt x="0" y="0"/>
                </a:moveTo>
                <a:lnTo>
                  <a:pt x="2906928" y="2257827"/>
                </a:lnTo>
                <a:cubicBezTo>
                  <a:pt x="2991596" y="2347199"/>
                  <a:pt x="508007" y="536234"/>
                  <a:pt x="508007" y="53623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841196" y="28107558"/>
            <a:ext cx="148941" cy="44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14990137" y="19287800"/>
            <a:ext cx="17013565" cy="12866801"/>
          </a:xfrm>
          <a:prstGeom prst="rect">
            <a:avLst/>
          </a:prstGeom>
          <a:solidFill>
            <a:srgbClr val="BAE4C1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4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277" y="31020603"/>
            <a:ext cx="8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SenseLab group gratefully acknowledges support from</a:t>
            </a:r>
          </a:p>
          <a:p>
            <a:r>
              <a:rPr lang="en-US" sz="2400" dirty="0" smtClean="0"/>
              <a:t>NIH </a:t>
            </a:r>
            <a:r>
              <a:rPr lang="en-US" sz="2400" dirty="0"/>
              <a:t>grant R01 </a:t>
            </a:r>
            <a:r>
              <a:rPr lang="en-US" sz="2400" dirty="0" smtClean="0"/>
              <a:t>DC009977 and</a:t>
            </a:r>
            <a:r>
              <a:rPr lang="en-US" sz="2400" dirty="0"/>
              <a:t> </a:t>
            </a:r>
            <a:r>
              <a:rPr lang="en-US" sz="2400" dirty="0" smtClean="0"/>
              <a:t>NIH </a:t>
            </a:r>
            <a:r>
              <a:rPr lang="en-US" sz="2400" dirty="0"/>
              <a:t>grant T15 </a:t>
            </a:r>
            <a:r>
              <a:rPr lang="en-US" sz="2400" dirty="0" smtClean="0"/>
              <a:t>LM007056.</a:t>
            </a:r>
          </a:p>
        </p:txBody>
      </p:sp>
      <p:pic>
        <p:nvPicPr>
          <p:cNvPr id="31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580" y="19704097"/>
            <a:ext cx="9840432" cy="9412902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6"/>
          <a:stretch>
            <a:fillRect/>
          </a:stretch>
        </p:blipFill>
        <p:spPr>
          <a:xfrm>
            <a:off x="561314" y="20657234"/>
            <a:ext cx="14026831" cy="7257166"/>
          </a:xfrm>
          <a:prstGeom prst="rect">
            <a:avLst/>
          </a:prstGeom>
        </p:spPr>
      </p:pic>
      <p:pic>
        <p:nvPicPr>
          <p:cNvPr id="33" name="Picture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4985254" y="10396579"/>
            <a:ext cx="8823982" cy="72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18794490" y="10319135"/>
            <a:ext cx="9138656" cy="746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447" y="20744817"/>
            <a:ext cx="4363517" cy="646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470" y="18089771"/>
            <a:ext cx="13454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microcircuit </a:t>
            </a:r>
            <a:r>
              <a:rPr lang="en-US" sz="3200" dirty="0"/>
              <a:t>b</a:t>
            </a:r>
            <a:r>
              <a:rPr lang="en-US" sz="3200" dirty="0" smtClean="0"/>
              <a:t>rowser enables a Neuroscientist to explore experimental</a:t>
            </a:r>
          </a:p>
          <a:p>
            <a:r>
              <a:rPr lang="en-US" sz="3200" dirty="0" smtClean="0"/>
              <a:t>investigations and models of neural networks, cells, and ion channels and</a:t>
            </a:r>
          </a:p>
          <a:p>
            <a:r>
              <a:rPr lang="en-US" sz="3200" dirty="0" smtClean="0"/>
              <a:t>receptors.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623389" y="18132627"/>
            <a:ext cx="13210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new tool helps modelers by suggesting keywords for a model they are</a:t>
            </a:r>
          </a:p>
          <a:p>
            <a:r>
              <a:rPr lang="en-US" sz="3200" dirty="0" smtClean="0"/>
              <a:t>contributing to modeldb by detecting related phrases in the abstract.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696" y="28453140"/>
            <a:ext cx="13253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multiscale diagram viewer produces views of brain regions, or cells</a:t>
            </a:r>
          </a:p>
          <a:p>
            <a:r>
              <a:rPr lang="en-US" sz="3200" dirty="0" smtClean="0"/>
              <a:t>within regions or properties (transmitters, receptors, ion channels) within</a:t>
            </a:r>
          </a:p>
          <a:p>
            <a:r>
              <a:rPr lang="en-US" sz="3200" dirty="0" smtClean="0"/>
              <a:t>cells (excitatory - red, inhibitory - blue).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083341" y="29519085"/>
            <a:ext cx="109103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3D olfactory bulb model using experimentally observed</a:t>
            </a:r>
          </a:p>
          <a:p>
            <a:r>
              <a:rPr lang="en-US" sz="3200" dirty="0" smtClean="0"/>
              <a:t>odor responses as inputs to stimulations with learning rules</a:t>
            </a:r>
          </a:p>
          <a:p>
            <a:r>
              <a:rPr lang="en-US" sz="3200" dirty="0" smtClean="0"/>
              <a:t>were found to create columns similar to those previously</a:t>
            </a:r>
          </a:p>
          <a:p>
            <a:r>
              <a:rPr lang="en-US" sz="3200" dirty="0" smtClean="0"/>
              <a:t>observed with histology.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908396" y="27503149"/>
            <a:ext cx="50953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new method predicts,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hen given an olfactory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ensory neuron’s response</a:t>
            </a:r>
          </a:p>
          <a:p>
            <a:r>
              <a:rPr lang="en-US" sz="3200" dirty="0" smtClean="0"/>
              <a:t>to two or more odors, what</a:t>
            </a:r>
          </a:p>
          <a:p>
            <a:r>
              <a:rPr lang="en-US" sz="3200" dirty="0" smtClean="0"/>
              <a:t>the mixture of arbitrary</a:t>
            </a:r>
          </a:p>
          <a:p>
            <a:r>
              <a:rPr lang="en-US" sz="3200" dirty="0" smtClean="0"/>
              <a:t>concentrations of these</a:t>
            </a:r>
          </a:p>
          <a:p>
            <a:r>
              <a:rPr lang="en-US" sz="3200" dirty="0" smtClean="0"/>
              <a:t>odors would</a:t>
            </a:r>
            <a:r>
              <a:rPr lang="en-US" sz="3200" dirty="0"/>
              <a:t> </a:t>
            </a:r>
            <a:r>
              <a:rPr lang="en-US" sz="3200" dirty="0" smtClean="0"/>
              <a:t>produce</a:t>
            </a:r>
          </a:p>
          <a:p>
            <a:r>
              <a:rPr lang="en-US" sz="3200" dirty="0" smtClean="0"/>
              <a:t>in that olfactory sensory</a:t>
            </a:r>
          </a:p>
          <a:p>
            <a:r>
              <a:rPr lang="en-US" sz="3200" dirty="0" smtClean="0"/>
              <a:t>neuron.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41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41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10230</TotalTime>
  <Words>203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Palatino Linotype</vt:lpstr>
      <vt:lpstr>Arial</vt:lpstr>
      <vt:lpstr>Default Design</vt:lpstr>
      <vt:lpstr>PowerPoint Presentation</vt:lpstr>
    </vt:vector>
  </TitlesOfParts>
  <Manager/>
  <Company>Yale Univ.</Company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Tom Morse</dc:creator>
  <cp:keywords/>
  <dc:description/>
  <cp:lastModifiedBy>Tom</cp:lastModifiedBy>
  <cp:revision>266</cp:revision>
  <cp:lastPrinted>2016-11-08T20:48:24Z</cp:lastPrinted>
  <dcterms:created xsi:type="dcterms:W3CDTF">2003-08-20T14:52:07Z</dcterms:created>
  <dcterms:modified xsi:type="dcterms:W3CDTF">2016-11-08T20:50:07Z</dcterms:modified>
  <cp:category/>
</cp:coreProperties>
</file>