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6" r:id="rId2"/>
    <p:sldId id="257" r:id="rId3"/>
  </p:sldIdLst>
  <p:sldSz cx="43891200" cy="32918400"/>
  <p:notesSz cx="7004050" cy="9290050"/>
  <p:defaultTextStyle>
    <a:defPPr>
      <a:defRPr lang="en-US"/>
    </a:defPPr>
    <a:lvl1pPr marL="0" algn="l" defTabSz="3290859" rtl="0" eaLnBrk="1" latinLnBrk="0" hangingPunct="1">
      <a:defRPr sz="6500" kern="1200">
        <a:solidFill>
          <a:schemeClr val="tx1"/>
        </a:solidFill>
        <a:latin typeface="+mn-lt"/>
        <a:ea typeface="+mn-ea"/>
        <a:cs typeface="+mn-cs"/>
      </a:defRPr>
    </a:lvl1pPr>
    <a:lvl2pPr marL="1645427" algn="l" defTabSz="3290859" rtl="0" eaLnBrk="1" latinLnBrk="0" hangingPunct="1">
      <a:defRPr sz="6500" kern="1200">
        <a:solidFill>
          <a:schemeClr val="tx1"/>
        </a:solidFill>
        <a:latin typeface="+mn-lt"/>
        <a:ea typeface="+mn-ea"/>
        <a:cs typeface="+mn-cs"/>
      </a:defRPr>
    </a:lvl2pPr>
    <a:lvl3pPr marL="3290859" algn="l" defTabSz="3290859" rtl="0" eaLnBrk="1" latinLnBrk="0" hangingPunct="1">
      <a:defRPr sz="6500" kern="1200">
        <a:solidFill>
          <a:schemeClr val="tx1"/>
        </a:solidFill>
        <a:latin typeface="+mn-lt"/>
        <a:ea typeface="+mn-ea"/>
        <a:cs typeface="+mn-cs"/>
      </a:defRPr>
    </a:lvl3pPr>
    <a:lvl4pPr marL="4936286" algn="l" defTabSz="3290859" rtl="0" eaLnBrk="1" latinLnBrk="0" hangingPunct="1">
      <a:defRPr sz="6500" kern="1200">
        <a:solidFill>
          <a:schemeClr val="tx1"/>
        </a:solidFill>
        <a:latin typeface="+mn-lt"/>
        <a:ea typeface="+mn-ea"/>
        <a:cs typeface="+mn-cs"/>
      </a:defRPr>
    </a:lvl4pPr>
    <a:lvl5pPr marL="6581719" algn="l" defTabSz="3290859" rtl="0" eaLnBrk="1" latinLnBrk="0" hangingPunct="1">
      <a:defRPr sz="6500" kern="1200">
        <a:solidFill>
          <a:schemeClr val="tx1"/>
        </a:solidFill>
        <a:latin typeface="+mn-lt"/>
        <a:ea typeface="+mn-ea"/>
        <a:cs typeface="+mn-cs"/>
      </a:defRPr>
    </a:lvl5pPr>
    <a:lvl6pPr marL="8227145" algn="l" defTabSz="3290859" rtl="0" eaLnBrk="1" latinLnBrk="0" hangingPunct="1">
      <a:defRPr sz="6500" kern="1200">
        <a:solidFill>
          <a:schemeClr val="tx1"/>
        </a:solidFill>
        <a:latin typeface="+mn-lt"/>
        <a:ea typeface="+mn-ea"/>
        <a:cs typeface="+mn-cs"/>
      </a:defRPr>
    </a:lvl6pPr>
    <a:lvl7pPr marL="9872578" algn="l" defTabSz="3290859" rtl="0" eaLnBrk="1" latinLnBrk="0" hangingPunct="1">
      <a:defRPr sz="6500" kern="1200">
        <a:solidFill>
          <a:schemeClr val="tx1"/>
        </a:solidFill>
        <a:latin typeface="+mn-lt"/>
        <a:ea typeface="+mn-ea"/>
        <a:cs typeface="+mn-cs"/>
      </a:defRPr>
    </a:lvl7pPr>
    <a:lvl8pPr marL="11518005" algn="l" defTabSz="3290859" rtl="0" eaLnBrk="1" latinLnBrk="0" hangingPunct="1">
      <a:defRPr sz="6500" kern="1200">
        <a:solidFill>
          <a:schemeClr val="tx1"/>
        </a:solidFill>
        <a:latin typeface="+mn-lt"/>
        <a:ea typeface="+mn-ea"/>
        <a:cs typeface="+mn-cs"/>
      </a:defRPr>
    </a:lvl8pPr>
    <a:lvl9pPr marL="13163432" algn="l" defTabSz="3290859" rtl="0" eaLnBrk="1" latinLnBrk="0" hangingPunct="1">
      <a:defRPr sz="6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60" autoAdjust="0"/>
    <p:restoredTop sz="94676" autoAdjust="0"/>
  </p:normalViewPr>
  <p:slideViewPr>
    <p:cSldViewPr>
      <p:cViewPr>
        <p:scale>
          <a:sx n="35" d="100"/>
          <a:sy n="35" d="100"/>
        </p:scale>
        <p:origin x="3384" y="1768"/>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11CB4191-64F4-6146-82A7-E95C6151CA93}" type="datetimeFigureOut">
              <a:rPr lang="en-US" smtClean="0"/>
              <a:t>11/8/16</a:t>
            </a:fld>
            <a:endParaRPr lang="en-US"/>
          </a:p>
        </p:txBody>
      </p:sp>
      <p:sp>
        <p:nvSpPr>
          <p:cNvPr id="4" name="Footer Placeholder 3"/>
          <p:cNvSpPr>
            <a:spLocks noGrp="1"/>
          </p:cNvSpPr>
          <p:nvPr>
            <p:ph type="ftr" sz="quarter" idx="2"/>
          </p:nvPr>
        </p:nvSpPr>
        <p:spPr>
          <a:xfrm>
            <a:off x="0" y="8823325"/>
            <a:ext cx="30353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823325"/>
            <a:ext cx="3035300" cy="465138"/>
          </a:xfrm>
          <a:prstGeom prst="rect">
            <a:avLst/>
          </a:prstGeom>
        </p:spPr>
        <p:txBody>
          <a:bodyPr vert="horz" lIns="91440" tIns="45720" rIns="91440" bIns="45720" rtlCol="0" anchor="b"/>
          <a:lstStyle>
            <a:lvl1pPr algn="r">
              <a:defRPr sz="1200"/>
            </a:lvl1pPr>
          </a:lstStyle>
          <a:p>
            <a:fld id="{A549D0AF-1145-2F45-977C-33B7A14F453E}" type="slidenum">
              <a:rPr lang="en-US" smtClean="0"/>
              <a:t>‹#›</a:t>
            </a:fld>
            <a:endParaRPr lang="en-US"/>
          </a:p>
        </p:txBody>
      </p:sp>
    </p:spTree>
    <p:extLst>
      <p:ext uri="{BB962C8B-B14F-4D97-AF65-F5344CB8AC3E}">
        <p14:creationId xmlns:p14="http://schemas.microsoft.com/office/powerpoint/2010/main" val="1654323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7163" y="0"/>
            <a:ext cx="3035300" cy="465138"/>
          </a:xfrm>
          <a:prstGeom prst="rect">
            <a:avLst/>
          </a:prstGeom>
        </p:spPr>
        <p:txBody>
          <a:bodyPr vert="horz" lIns="91440" tIns="45720" rIns="91440" bIns="45720" rtlCol="0"/>
          <a:lstStyle>
            <a:lvl1pPr algn="r">
              <a:defRPr sz="1200"/>
            </a:lvl1pPr>
          </a:lstStyle>
          <a:p>
            <a:fld id="{D87C4788-F20D-3E48-98B2-9568FBD50443}" type="datetimeFigureOut">
              <a:rPr lang="en-US" smtClean="0"/>
              <a:t>11/8/16</a:t>
            </a:fld>
            <a:endParaRPr lang="en-US"/>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13250"/>
            <a:ext cx="5603875" cy="41798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325"/>
            <a:ext cx="30353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7163" y="8823325"/>
            <a:ext cx="3035300" cy="465138"/>
          </a:xfrm>
          <a:prstGeom prst="rect">
            <a:avLst/>
          </a:prstGeom>
        </p:spPr>
        <p:txBody>
          <a:bodyPr vert="horz" lIns="91440" tIns="45720" rIns="91440" bIns="45720" rtlCol="0" anchor="b"/>
          <a:lstStyle>
            <a:lvl1pPr algn="r">
              <a:defRPr sz="1200"/>
            </a:lvl1pPr>
          </a:lstStyle>
          <a:p>
            <a:fld id="{A60D6453-D933-B649-A804-C189D33D54F8}" type="slidenum">
              <a:rPr lang="en-US" smtClean="0"/>
              <a:t>‹#›</a:t>
            </a:fld>
            <a:endParaRPr lang="en-US"/>
          </a:p>
        </p:txBody>
      </p:sp>
    </p:spTree>
    <p:extLst>
      <p:ext uri="{BB962C8B-B14F-4D97-AF65-F5344CB8AC3E}">
        <p14:creationId xmlns:p14="http://schemas.microsoft.com/office/powerpoint/2010/main" val="3894870214"/>
      </p:ext>
    </p:extLst>
  </p:cSld>
  <p:clrMap bg1="lt1" tx1="dk1" bg2="lt2" tx2="dk2" accent1="accent1" accent2="accent2" accent3="accent3" accent4="accent4" accent5="accent5" accent6="accent6" hlink="hlink" folHlink="folHlink"/>
  <p:notesStyle>
    <a:lvl1pPr marL="0" algn="l" defTabSz="457143" rtl="0" eaLnBrk="1" latinLnBrk="0" hangingPunct="1">
      <a:defRPr sz="1100" kern="1200">
        <a:solidFill>
          <a:schemeClr val="tx1"/>
        </a:solidFill>
        <a:latin typeface="+mn-lt"/>
        <a:ea typeface="+mn-ea"/>
        <a:cs typeface="+mn-cs"/>
      </a:defRPr>
    </a:lvl1pPr>
    <a:lvl2pPr marL="457143" algn="l" defTabSz="457143" rtl="0" eaLnBrk="1" latinLnBrk="0" hangingPunct="1">
      <a:defRPr sz="1100" kern="1200">
        <a:solidFill>
          <a:schemeClr val="tx1"/>
        </a:solidFill>
        <a:latin typeface="+mn-lt"/>
        <a:ea typeface="+mn-ea"/>
        <a:cs typeface="+mn-cs"/>
      </a:defRPr>
    </a:lvl2pPr>
    <a:lvl3pPr marL="914280" algn="l" defTabSz="457143" rtl="0" eaLnBrk="1" latinLnBrk="0" hangingPunct="1">
      <a:defRPr sz="1100" kern="1200">
        <a:solidFill>
          <a:schemeClr val="tx1"/>
        </a:solidFill>
        <a:latin typeface="+mn-lt"/>
        <a:ea typeface="+mn-ea"/>
        <a:cs typeface="+mn-cs"/>
      </a:defRPr>
    </a:lvl3pPr>
    <a:lvl4pPr marL="1371428" algn="l" defTabSz="457143" rtl="0" eaLnBrk="1" latinLnBrk="0" hangingPunct="1">
      <a:defRPr sz="1100" kern="1200">
        <a:solidFill>
          <a:schemeClr val="tx1"/>
        </a:solidFill>
        <a:latin typeface="+mn-lt"/>
        <a:ea typeface="+mn-ea"/>
        <a:cs typeface="+mn-cs"/>
      </a:defRPr>
    </a:lvl4pPr>
    <a:lvl5pPr marL="1828566" algn="l" defTabSz="457143" rtl="0" eaLnBrk="1" latinLnBrk="0" hangingPunct="1">
      <a:defRPr sz="1100" kern="1200">
        <a:solidFill>
          <a:schemeClr val="tx1"/>
        </a:solidFill>
        <a:latin typeface="+mn-lt"/>
        <a:ea typeface="+mn-ea"/>
        <a:cs typeface="+mn-cs"/>
      </a:defRPr>
    </a:lvl5pPr>
    <a:lvl6pPr marL="2285709" algn="l" defTabSz="457143" rtl="0" eaLnBrk="1" latinLnBrk="0" hangingPunct="1">
      <a:defRPr sz="1100" kern="1200">
        <a:solidFill>
          <a:schemeClr val="tx1"/>
        </a:solidFill>
        <a:latin typeface="+mn-lt"/>
        <a:ea typeface="+mn-ea"/>
        <a:cs typeface="+mn-cs"/>
      </a:defRPr>
    </a:lvl6pPr>
    <a:lvl7pPr marL="2742846" algn="l" defTabSz="457143" rtl="0" eaLnBrk="1" latinLnBrk="0" hangingPunct="1">
      <a:defRPr sz="1100" kern="1200">
        <a:solidFill>
          <a:schemeClr val="tx1"/>
        </a:solidFill>
        <a:latin typeface="+mn-lt"/>
        <a:ea typeface="+mn-ea"/>
        <a:cs typeface="+mn-cs"/>
      </a:defRPr>
    </a:lvl7pPr>
    <a:lvl8pPr marL="3199989" algn="l" defTabSz="457143" rtl="0" eaLnBrk="1" latinLnBrk="0" hangingPunct="1">
      <a:defRPr sz="1100" kern="1200">
        <a:solidFill>
          <a:schemeClr val="tx1"/>
        </a:solidFill>
        <a:latin typeface="+mn-lt"/>
        <a:ea typeface="+mn-ea"/>
        <a:cs typeface="+mn-cs"/>
      </a:defRPr>
    </a:lvl8pPr>
    <a:lvl9pPr marL="3657132" algn="l" defTabSz="45714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5025"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6453-D933-B649-A804-C189D33D54F8}" type="slidenum">
              <a:rPr lang="en-US" smtClean="0"/>
              <a:t>1</a:t>
            </a:fld>
            <a:endParaRPr lang="en-US"/>
          </a:p>
        </p:txBody>
      </p:sp>
    </p:spTree>
    <p:extLst>
      <p:ext uri="{BB962C8B-B14F-4D97-AF65-F5344CB8AC3E}">
        <p14:creationId xmlns:p14="http://schemas.microsoft.com/office/powerpoint/2010/main" val="240106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4315968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3" rIns="68560" bIns="34283" rtlCol="0" anchor="ctr"/>
          <a:lstStyle/>
          <a:p>
            <a:pPr algn="ctr"/>
            <a:endParaRPr lang="en-US" dirty="0"/>
          </a:p>
        </p:txBody>
      </p:sp>
      <p:sp>
        <p:nvSpPr>
          <p:cNvPr id="16" name="Rectangle 15"/>
          <p:cNvSpPr/>
          <p:nvPr userDrawn="1"/>
        </p:nvSpPr>
        <p:spPr>
          <a:xfrm>
            <a:off x="-5"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3" rIns="68560" bIns="34283" rtlCol="0" anchor="ctr"/>
          <a:lstStyle/>
          <a:p>
            <a:pPr algn="ctr"/>
            <a:endParaRPr lang="en-US" dirty="0"/>
          </a:p>
        </p:txBody>
      </p:sp>
      <p:sp>
        <p:nvSpPr>
          <p:cNvPr id="17" name="Rectangle 16"/>
          <p:cNvSpPr/>
          <p:nvPr userDrawn="1"/>
        </p:nvSpPr>
        <p:spPr>
          <a:xfrm>
            <a:off x="0" y="0"/>
            <a:ext cx="43891200" cy="41148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3" rIns="68560" bIns="34283" rtlCol="0" anchor="ctr"/>
          <a:lstStyle/>
          <a:p>
            <a:pPr algn="ctr"/>
            <a:endParaRPr lang="en-US" dirty="0"/>
          </a:p>
        </p:txBody>
      </p:sp>
      <p:sp>
        <p:nvSpPr>
          <p:cNvPr id="18" name="Rectangle 17"/>
          <p:cNvSpPr/>
          <p:nvPr userDrawn="1"/>
        </p:nvSpPr>
        <p:spPr>
          <a:xfrm>
            <a:off x="0" y="28803597"/>
            <a:ext cx="43891200" cy="411480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3" rIns="68560" bIns="34283" rtlCol="0" anchor="ctr"/>
          <a:lstStyle/>
          <a:p>
            <a:pPr algn="ctr"/>
            <a:endParaRPr lang="en-US" dirty="0"/>
          </a:p>
        </p:txBody>
      </p:sp>
      <p:sp>
        <p:nvSpPr>
          <p:cNvPr id="11" name="Instructions"/>
          <p:cNvSpPr/>
          <p:nvPr userDrawn="1"/>
        </p:nvSpPr>
        <p:spPr>
          <a:xfrm>
            <a:off x="-1051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398" tIns="171398" rIns="171398" bIns="171398"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1"/>
              </a:spcAft>
            </a:pPr>
            <a:r>
              <a:rPr lang="en-US" sz="7000" dirty="0" smtClean="0">
                <a:solidFill>
                  <a:srgbClr val="7F7F7F"/>
                </a:solidFill>
                <a:latin typeface="Calibri" pitchFamily="34" charset="0"/>
                <a:cs typeface="Calibri" panose="020F0502020204030204" pitchFamily="34" charset="0"/>
              </a:rPr>
              <a:t>Poster Print Size:</a:t>
            </a:r>
            <a:endParaRPr sz="7000" dirty="0">
              <a:solidFill>
                <a:srgbClr val="7F7F7F"/>
              </a:solidFill>
              <a:latin typeface="Calibri" pitchFamily="34" charset="0"/>
              <a:cs typeface="Calibri" panose="020F0502020204030204" pitchFamily="34" charset="0"/>
            </a:endParaRPr>
          </a:p>
          <a:p>
            <a:pPr lvl="0">
              <a:spcBef>
                <a:spcPts val="0"/>
              </a:spcBef>
              <a:spcAft>
                <a:spcPts val="1801"/>
              </a:spcAft>
            </a:pPr>
            <a:r>
              <a:rPr lang="en-US" sz="4800" dirty="0" smtClean="0">
                <a:solidFill>
                  <a:srgbClr val="7F7F7F"/>
                </a:solidFill>
                <a:latin typeface="Calibri" pitchFamily="34" charset="0"/>
                <a:cs typeface="Calibri" panose="020F0502020204030204" pitchFamily="34" charset="0"/>
              </a:rPr>
              <a:t>This poster template is 36” high by 48” wide. It can be used to print any poster with a 3:4 aspect ratio.</a:t>
            </a:r>
          </a:p>
          <a:p>
            <a:pPr lvl="0">
              <a:spcBef>
                <a:spcPts val="0"/>
              </a:spcBef>
              <a:spcAft>
                <a:spcPts val="1801"/>
              </a:spcAft>
            </a:pPr>
            <a:r>
              <a:rPr lang="en-US" sz="7000" dirty="0" smtClean="0">
                <a:solidFill>
                  <a:srgbClr val="7F7F7F"/>
                </a:solidFill>
                <a:latin typeface="Calibri" pitchFamily="34" charset="0"/>
                <a:cs typeface="Calibri" panose="020F0502020204030204" pitchFamily="34" charset="0"/>
              </a:rPr>
              <a:t>Placeholders</a:t>
            </a:r>
            <a:r>
              <a:rPr sz="7000" dirty="0" smtClean="0">
                <a:solidFill>
                  <a:srgbClr val="7F7F7F"/>
                </a:solidFill>
                <a:latin typeface="Calibri" pitchFamily="34" charset="0"/>
                <a:cs typeface="Calibri" panose="020F0502020204030204" pitchFamily="34" charset="0"/>
              </a:rPr>
              <a:t>:</a:t>
            </a:r>
            <a:endParaRPr sz="7000" dirty="0">
              <a:solidFill>
                <a:srgbClr val="7F7F7F"/>
              </a:solidFill>
              <a:latin typeface="Calibri" pitchFamily="34" charset="0"/>
              <a:cs typeface="Calibri" panose="020F0502020204030204" pitchFamily="34" charset="0"/>
            </a:endParaRPr>
          </a:p>
          <a:p>
            <a:pPr lvl="0">
              <a:spcBef>
                <a:spcPts val="0"/>
              </a:spcBef>
              <a:spcAft>
                <a:spcPts val="1801"/>
              </a:spcAft>
            </a:pPr>
            <a:r>
              <a:rPr sz="4800" dirty="0">
                <a:solidFill>
                  <a:srgbClr val="7F7F7F"/>
                </a:solidFill>
                <a:latin typeface="Calibri" pitchFamily="34" charset="0"/>
                <a:cs typeface="Calibri" panose="020F0502020204030204" pitchFamily="34" charset="0"/>
              </a:rPr>
              <a:t>The </a:t>
            </a:r>
            <a:r>
              <a:rPr lang="en-US" sz="4800" dirty="0" smtClean="0">
                <a:solidFill>
                  <a:srgbClr val="7F7F7F"/>
                </a:solidFill>
                <a:latin typeface="Calibri" pitchFamily="34" charset="0"/>
                <a:cs typeface="Calibri" panose="020F0502020204030204" pitchFamily="34" charset="0"/>
              </a:rPr>
              <a:t>various elements included</a:t>
            </a:r>
            <a:r>
              <a:rPr sz="4800" dirty="0" smtClean="0">
                <a:solidFill>
                  <a:srgbClr val="7F7F7F"/>
                </a:solidFill>
                <a:latin typeface="Calibri" pitchFamily="34" charset="0"/>
                <a:cs typeface="Calibri" panose="020F0502020204030204" pitchFamily="34" charset="0"/>
              </a:rPr>
              <a:t> </a:t>
            </a:r>
            <a:r>
              <a:rPr sz="4800" dirty="0">
                <a:solidFill>
                  <a:srgbClr val="7F7F7F"/>
                </a:solidFill>
                <a:latin typeface="Calibri" pitchFamily="34" charset="0"/>
                <a:cs typeface="Calibri" panose="020F0502020204030204" pitchFamily="34" charset="0"/>
              </a:rPr>
              <a:t>in this </a:t>
            </a:r>
            <a:r>
              <a:rPr lang="en-US" sz="4800" dirty="0" smtClean="0">
                <a:solidFill>
                  <a:srgbClr val="7F7F7F"/>
                </a:solidFill>
                <a:latin typeface="Calibri" pitchFamily="34" charset="0"/>
                <a:cs typeface="Calibri" panose="020F0502020204030204" pitchFamily="34" charset="0"/>
              </a:rPr>
              <a:t>poster are ones</a:t>
            </a:r>
            <a:r>
              <a:rPr lang="en-US" sz="4800" baseline="0" dirty="0" smtClean="0">
                <a:solidFill>
                  <a:srgbClr val="7F7F7F"/>
                </a:solidFill>
                <a:latin typeface="Calibri" pitchFamily="34" charset="0"/>
                <a:cs typeface="Calibri" panose="020F0502020204030204" pitchFamily="34" charset="0"/>
              </a:rPr>
              <a:t> we often see in medical, research, and scientific posters.</a:t>
            </a:r>
            <a:r>
              <a:rPr sz="4800" dirty="0" smtClean="0">
                <a:solidFill>
                  <a:srgbClr val="7F7F7F"/>
                </a:solidFill>
                <a:latin typeface="Calibri" pitchFamily="34" charset="0"/>
                <a:cs typeface="Calibri" panose="020F0502020204030204" pitchFamily="34" charset="0"/>
              </a:rPr>
              <a:t> </a:t>
            </a:r>
            <a:r>
              <a:rPr lang="en-US" sz="4800" dirty="0" smtClean="0">
                <a:solidFill>
                  <a:srgbClr val="7F7F7F"/>
                </a:solidFill>
                <a:latin typeface="Calibri" pitchFamily="34" charset="0"/>
                <a:cs typeface="Calibri" panose="020F0502020204030204" pitchFamily="34" charset="0"/>
              </a:rPr>
              <a:t>Feel</a:t>
            </a:r>
            <a:r>
              <a:rPr lang="en-US" sz="4800" baseline="0" dirty="0" smtClean="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1"/>
              </a:spcAft>
            </a:pPr>
            <a:r>
              <a:rPr lang="en-US" sz="7000" dirty="0" smtClean="0">
                <a:solidFill>
                  <a:srgbClr val="7F7F7F"/>
                </a:solidFill>
                <a:latin typeface="Calibri" pitchFamily="34" charset="0"/>
                <a:cs typeface="Calibri" panose="020F0502020204030204" pitchFamily="34" charset="0"/>
              </a:rPr>
              <a:t>Image</a:t>
            </a:r>
            <a:r>
              <a:rPr lang="en-US" sz="7000" baseline="0" dirty="0" smtClean="0">
                <a:solidFill>
                  <a:srgbClr val="7F7F7F"/>
                </a:solidFill>
                <a:latin typeface="Calibri" pitchFamily="34" charset="0"/>
                <a:cs typeface="Calibri" panose="020F0502020204030204" pitchFamily="34" charset="0"/>
              </a:rPr>
              <a:t> Quality</a:t>
            </a:r>
            <a:r>
              <a:rPr lang="en-US" sz="7000" dirty="0" smtClean="0">
                <a:solidFill>
                  <a:srgbClr val="7F7F7F"/>
                </a:solidFill>
                <a:latin typeface="Calibri" pitchFamily="34" charset="0"/>
                <a:cs typeface="Calibri" panose="020F0502020204030204" pitchFamily="34" charset="0"/>
              </a:rPr>
              <a:t>:</a:t>
            </a:r>
          </a:p>
          <a:p>
            <a:pPr lvl="0">
              <a:spcBef>
                <a:spcPts val="0"/>
              </a:spcBef>
              <a:spcAft>
                <a:spcPts val="1801"/>
              </a:spcAft>
            </a:pPr>
            <a:r>
              <a:rPr lang="en-US" sz="4800" dirty="0" smtClean="0">
                <a:solidFill>
                  <a:srgbClr val="7F7F7F"/>
                </a:solidFill>
                <a:latin typeface="Calibri" pitchFamily="34" charset="0"/>
                <a:cs typeface="Calibri" panose="020F0502020204030204" pitchFamily="34" charset="0"/>
              </a:rPr>
              <a:t>You can place digital photos or logo art in your poster file by selecting the </a:t>
            </a:r>
            <a:r>
              <a:rPr lang="en-US" sz="4800" b="1" dirty="0" smtClean="0">
                <a:solidFill>
                  <a:srgbClr val="7F7F7F"/>
                </a:solidFill>
                <a:latin typeface="Calibri" pitchFamily="34" charset="0"/>
                <a:cs typeface="Calibri" panose="020F0502020204030204" pitchFamily="34" charset="0"/>
              </a:rPr>
              <a:t>Insert, Picture</a:t>
            </a:r>
            <a:r>
              <a:rPr lang="en-US" sz="4800" dirty="0" smtClean="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800" b="1" dirty="0" smtClean="0">
                <a:solidFill>
                  <a:srgbClr val="7F7F7F"/>
                </a:solidFill>
                <a:latin typeface="Calibri" pitchFamily="34" charset="0"/>
                <a:cs typeface="Calibri" panose="020F0502020204030204" pitchFamily="34" charset="0"/>
              </a:rPr>
              <a:t>150-200 pixels per inch in their final printed size</a:t>
            </a:r>
            <a:r>
              <a:rPr lang="en-US" sz="4800" dirty="0" smtClean="0">
                <a:solidFill>
                  <a:srgbClr val="7F7F7F"/>
                </a:solidFill>
                <a:latin typeface="Calibri" pitchFamily="34" charset="0"/>
                <a:cs typeface="Calibri" panose="020F0502020204030204" pitchFamily="34" charset="0"/>
              </a:rPr>
              <a:t>. For instance, a 1600 x 1200 pixel</a:t>
            </a:r>
            <a:r>
              <a:rPr lang="en-US" sz="4800" baseline="0" dirty="0" smtClean="0">
                <a:solidFill>
                  <a:srgbClr val="7F7F7F"/>
                </a:solidFill>
                <a:latin typeface="Calibri" pitchFamily="34" charset="0"/>
                <a:cs typeface="Calibri" panose="020F0502020204030204" pitchFamily="34" charset="0"/>
              </a:rPr>
              <a:t> photo will usually look fine up to </a:t>
            </a:r>
            <a:r>
              <a:rPr lang="en-US" sz="4800" dirty="0" smtClean="0">
                <a:solidFill>
                  <a:srgbClr val="7F7F7F"/>
                </a:solidFill>
                <a:latin typeface="Calibri" pitchFamily="34" charset="0"/>
                <a:cs typeface="Calibri" panose="020F0502020204030204" pitchFamily="34" charset="0"/>
              </a:rPr>
              <a:t>8“-10” wide on your printed poster.</a:t>
            </a:r>
          </a:p>
          <a:p>
            <a:pPr lvl="0">
              <a:spcBef>
                <a:spcPts val="0"/>
              </a:spcBef>
              <a:spcAft>
                <a:spcPts val="1801"/>
              </a:spcAft>
            </a:pPr>
            <a:r>
              <a:rPr lang="en-US" sz="4800" dirty="0" smtClean="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801"/>
              </a:spcAft>
            </a:pPr>
            <a:r>
              <a:rPr lang="en-US" sz="4800" dirty="0" smtClean="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801"/>
              </a:spcAft>
            </a:pPr>
            <a:r>
              <a:rPr lang="en-US" sz="3800" dirty="0" smtClean="0">
                <a:solidFill>
                  <a:srgbClr val="7F7F7F"/>
                </a:solidFill>
                <a:latin typeface="Calibri" pitchFamily="34" charset="0"/>
                <a:cs typeface="Calibri" panose="020F0502020204030204" pitchFamily="34" charset="0"/>
              </a:rPr>
              <a:t/>
            </a:r>
            <a:br>
              <a:rPr lang="en-US" sz="3800" dirty="0" smtClean="0">
                <a:solidFill>
                  <a:srgbClr val="7F7F7F"/>
                </a:solidFill>
                <a:latin typeface="Calibri" pitchFamily="34" charset="0"/>
                <a:cs typeface="Calibri" panose="020F0502020204030204" pitchFamily="34" charset="0"/>
              </a:rPr>
            </a:br>
            <a:r>
              <a:rPr lang="en-US" sz="3800" dirty="0" smtClean="0">
                <a:solidFill>
                  <a:srgbClr val="7F7F7F"/>
                </a:solidFill>
                <a:latin typeface="Calibri" pitchFamily="34" charset="0"/>
                <a:cs typeface="Calibri" panose="020F0502020204030204" pitchFamily="34" charset="0"/>
              </a:rPr>
              <a:t>[This sidebar area does not print.]</a:t>
            </a:r>
          </a:p>
        </p:txBody>
      </p:sp>
      <p:grpSp>
        <p:nvGrpSpPr>
          <p:cNvPr id="12" name="Group 11"/>
          <p:cNvGrpSpPr/>
          <p:nvPr userDrawn="1"/>
        </p:nvGrpSpPr>
        <p:grpSpPr>
          <a:xfrm>
            <a:off x="44805600" y="0"/>
            <a:ext cx="9601200" cy="329184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1"/>
                </a:spcAft>
              </a:pPr>
              <a:r>
                <a:rPr lang="en-US" sz="7000" dirty="0" smtClean="0">
                  <a:solidFill>
                    <a:schemeClr val="bg1">
                      <a:lumMod val="50000"/>
                    </a:schemeClr>
                  </a:solidFill>
                  <a:latin typeface="Calibri" pitchFamily="34" charset="0"/>
                  <a:cs typeface="Calibri" panose="020F0502020204030204" pitchFamily="34" charset="0"/>
                </a:rPr>
                <a:t>Change</a:t>
              </a:r>
              <a:r>
                <a:rPr lang="en-US" sz="7000" baseline="0" dirty="0" smtClean="0">
                  <a:solidFill>
                    <a:schemeClr val="bg1">
                      <a:lumMod val="50000"/>
                    </a:schemeClr>
                  </a:solidFill>
                  <a:latin typeface="Calibri" pitchFamily="34" charset="0"/>
                  <a:cs typeface="Calibri" panose="020F0502020204030204" pitchFamily="34" charset="0"/>
                </a:rPr>
                <a:t> Color Theme</a:t>
              </a:r>
              <a:r>
                <a:rPr lang="en-US" sz="7000" dirty="0" smtClean="0">
                  <a:solidFill>
                    <a:schemeClr val="bg1">
                      <a:lumMod val="50000"/>
                    </a:schemeClr>
                  </a:solidFill>
                  <a:latin typeface="Calibri" pitchFamily="34" charset="0"/>
                  <a:cs typeface="Calibri" panose="020F0502020204030204" pitchFamily="34" charset="0"/>
                </a:rPr>
                <a:t>:</a:t>
              </a:r>
              <a:endParaRPr sz="7000" dirty="0">
                <a:solidFill>
                  <a:schemeClr val="bg1">
                    <a:lumMod val="50000"/>
                  </a:schemeClr>
                </a:solidFill>
                <a:latin typeface="Calibri" pitchFamily="34" charset="0"/>
                <a:cs typeface="Calibri" panose="020F0502020204030204" pitchFamily="34" charset="0"/>
              </a:endParaRPr>
            </a:p>
            <a:p>
              <a:pPr lvl="0">
                <a:spcBef>
                  <a:spcPts val="0"/>
                </a:spcBef>
                <a:spcAft>
                  <a:spcPts val="1801"/>
                </a:spcAft>
              </a:pPr>
              <a:r>
                <a:rPr lang="en-US" sz="4800" dirty="0" smtClean="0">
                  <a:solidFill>
                    <a:schemeClr val="bg1">
                      <a:lumMod val="50000"/>
                    </a:schemeClr>
                  </a:solidFill>
                  <a:latin typeface="Calibri" pitchFamily="34" charset="0"/>
                  <a:cs typeface="Calibri" panose="020F0502020204030204" pitchFamily="34" charset="0"/>
                </a:rPr>
                <a:t>This template is designed to use the built-in color themes in</a:t>
              </a:r>
              <a:r>
                <a:rPr lang="en-US" sz="4800" baseline="0" dirty="0" smtClean="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1"/>
                </a:spcAft>
              </a:pPr>
              <a:r>
                <a:rPr lang="en-US" sz="4800" baseline="0" dirty="0" smtClean="0">
                  <a:solidFill>
                    <a:schemeClr val="bg1">
                      <a:lumMod val="50000"/>
                    </a:schemeClr>
                  </a:solidFill>
                  <a:latin typeface="Calibri" pitchFamily="34" charset="0"/>
                  <a:cs typeface="Calibri" panose="020F0502020204030204" pitchFamily="34" charset="0"/>
                </a:rPr>
                <a:t>To change the color theme, select the </a:t>
              </a:r>
              <a:r>
                <a:rPr lang="en-US" sz="4800" b="1" baseline="0" dirty="0" smtClean="0">
                  <a:solidFill>
                    <a:schemeClr val="bg1">
                      <a:lumMod val="50000"/>
                    </a:schemeClr>
                  </a:solidFill>
                  <a:latin typeface="Calibri" pitchFamily="34" charset="0"/>
                  <a:cs typeface="Calibri" panose="020F0502020204030204" pitchFamily="34" charset="0"/>
                </a:rPr>
                <a:t>Design</a:t>
              </a:r>
              <a:r>
                <a:rPr lang="en-US" sz="4800" baseline="0" dirty="0" smtClean="0">
                  <a:solidFill>
                    <a:schemeClr val="bg1">
                      <a:lumMod val="50000"/>
                    </a:schemeClr>
                  </a:solidFill>
                  <a:latin typeface="Calibri" pitchFamily="34" charset="0"/>
                  <a:cs typeface="Calibri" panose="020F0502020204030204" pitchFamily="34" charset="0"/>
                </a:rPr>
                <a:t> tab, then select the </a:t>
              </a:r>
              <a:r>
                <a:rPr lang="en-US" sz="4800" b="1" baseline="0" dirty="0" smtClean="0">
                  <a:solidFill>
                    <a:schemeClr val="bg1">
                      <a:lumMod val="50000"/>
                    </a:schemeClr>
                  </a:solidFill>
                  <a:latin typeface="Calibri" pitchFamily="34" charset="0"/>
                  <a:cs typeface="Calibri" panose="020F0502020204030204" pitchFamily="34" charset="0"/>
                </a:rPr>
                <a:t>Colors</a:t>
              </a:r>
              <a:r>
                <a:rPr lang="en-US" sz="4800" baseline="0" dirty="0" smtClean="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1"/>
                </a:spcAft>
              </a:pPr>
              <a:endParaRPr lang="en-US" sz="48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1"/>
                </a:spcAft>
              </a:pPr>
              <a:endParaRPr lang="en-US" sz="48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1"/>
                </a:spcAft>
              </a:pPr>
              <a:endParaRPr lang="en-US" sz="48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1"/>
                </a:spcAft>
              </a:pPr>
              <a:endParaRPr lang="en-US" sz="48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1"/>
                </a:spcAft>
              </a:pPr>
              <a:endParaRPr lang="en-US" sz="48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1"/>
                </a:spcAft>
              </a:pPr>
              <a:endParaRPr lang="en-US" sz="48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1"/>
                </a:spcAft>
              </a:pPr>
              <a:endParaRPr lang="en-US" sz="48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1"/>
                </a:spcAft>
              </a:pPr>
              <a:endParaRPr lang="en-US" sz="48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1"/>
                </a:spcAft>
              </a:pPr>
              <a:endParaRPr lang="en-US" sz="48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1"/>
                </a:spcAft>
              </a:pPr>
              <a:r>
                <a:rPr lang="en-US" sz="4800" baseline="0" dirty="0" smtClean="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1"/>
                </a:spcAft>
              </a:pPr>
              <a:r>
                <a:rPr lang="en-US" sz="7000" dirty="0" smtClean="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1"/>
                </a:spcAft>
              </a:pPr>
              <a:r>
                <a:rPr lang="en-US" sz="4800" dirty="0" smtClean="0">
                  <a:solidFill>
                    <a:schemeClr val="bg1">
                      <a:lumMod val="50000"/>
                    </a:schemeClr>
                  </a:solidFill>
                  <a:latin typeface="Calibri" pitchFamily="34" charset="0"/>
                  <a:cs typeface="Calibri" panose="020F0502020204030204" pitchFamily="34" charset="0"/>
                </a:rPr>
                <a:t>Once your poster file is ready, visit</a:t>
              </a:r>
              <a:r>
                <a:rPr lang="en-US" sz="4800" baseline="0" dirty="0" smtClean="0">
                  <a:solidFill>
                    <a:schemeClr val="bg1">
                      <a:lumMod val="50000"/>
                    </a:schemeClr>
                  </a:solidFill>
                  <a:latin typeface="Calibri" pitchFamily="34" charset="0"/>
                  <a:cs typeface="Calibri" panose="020F0502020204030204" pitchFamily="34" charset="0"/>
                </a:rPr>
                <a:t> </a:t>
              </a:r>
              <a:r>
                <a:rPr lang="en-US" sz="4800" b="1" baseline="0" dirty="0" smtClean="0">
                  <a:solidFill>
                    <a:schemeClr val="bg1">
                      <a:lumMod val="50000"/>
                    </a:schemeClr>
                  </a:solidFill>
                  <a:latin typeface="Calibri" pitchFamily="34" charset="0"/>
                  <a:cs typeface="Calibri" panose="020F0502020204030204" pitchFamily="34" charset="0"/>
                </a:rPr>
                <a:t>www.genigraphics.com</a:t>
              </a:r>
              <a:r>
                <a:rPr lang="en-US" sz="4800" baseline="0" dirty="0" smtClean="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801"/>
                </a:spcAft>
              </a:pPr>
              <a:r>
                <a:rPr lang="en-US" sz="4800" baseline="0" dirty="0" smtClean="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800" baseline="0" dirty="0" smtClean="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800" baseline="0" dirty="0" smtClean="0">
                  <a:solidFill>
                    <a:schemeClr val="bg1">
                      <a:lumMod val="50000"/>
                    </a:schemeClr>
                  </a:solidFill>
                  <a:latin typeface="Calibri" pitchFamily="34" charset="0"/>
                  <a:cs typeface="Calibri" panose="020F0502020204030204" pitchFamily="34" charset="0"/>
                </a:rPr>
                <a:t>US and Canada:  1-800-790-4001</a:t>
              </a:r>
              <a:br>
                <a:rPr lang="en-US" sz="4800" baseline="0" dirty="0" smtClean="0">
                  <a:solidFill>
                    <a:schemeClr val="bg1">
                      <a:lumMod val="50000"/>
                    </a:schemeClr>
                  </a:solidFill>
                  <a:latin typeface="Calibri" pitchFamily="34" charset="0"/>
                  <a:cs typeface="Calibri" panose="020F0502020204030204" pitchFamily="34" charset="0"/>
                </a:rPr>
              </a:br>
              <a:r>
                <a:rPr lang="en-US" sz="4800" baseline="0" dirty="0" smtClean="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3800" dirty="0" smtClean="0">
                  <a:solidFill>
                    <a:schemeClr val="bg1">
                      <a:lumMod val="50000"/>
                    </a:schemeClr>
                  </a:solidFill>
                  <a:latin typeface="Calibri" pitchFamily="34" charset="0"/>
                  <a:cs typeface="Calibri" panose="020F0502020204030204" pitchFamily="34" charset="0"/>
                </a:rPr>
                <a:t/>
              </a:r>
              <a:br>
                <a:rPr lang="en-US" sz="3800" dirty="0" smtClean="0">
                  <a:solidFill>
                    <a:schemeClr val="bg1">
                      <a:lumMod val="50000"/>
                    </a:schemeClr>
                  </a:solidFill>
                  <a:latin typeface="Calibri" pitchFamily="34" charset="0"/>
                  <a:cs typeface="Calibri" panose="020F0502020204030204" pitchFamily="34" charset="0"/>
                </a:rPr>
              </a:br>
              <a:r>
                <a:rPr lang="en-US" sz="3800" dirty="0" smtClean="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04800" y="32613603"/>
            <a:ext cx="5297434" cy="185926"/>
          </a:xfrm>
          <a:prstGeom prst="rect">
            <a:avLst/>
          </a:prstGeom>
        </p:spPr>
      </p:pic>
    </p:spTree>
    <p:extLst>
      <p:ext uri="{BB962C8B-B14F-4D97-AF65-F5344CB8AC3E}">
        <p14:creationId xmlns:p14="http://schemas.microsoft.com/office/powerpoint/2010/main" val="381294480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11/8/16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59"/>
            <a:ext cx="39502080" cy="5486400"/>
          </a:xfrm>
          <a:prstGeom prst="rect">
            <a:avLst/>
          </a:prstGeom>
        </p:spPr>
        <p:txBody>
          <a:bodyPr vert="horz" lIns="329086" tIns="164543" rIns="329086" bIns="16454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94560" y="7680966"/>
            <a:ext cx="39502080" cy="21724621"/>
          </a:xfrm>
          <a:prstGeom prst="rect">
            <a:avLst/>
          </a:prstGeom>
        </p:spPr>
        <p:txBody>
          <a:bodyPr vert="horz" lIns="329086" tIns="164543" rIns="329086" bIns="1645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194560" y="30510483"/>
            <a:ext cx="10241280" cy="1752602"/>
          </a:xfrm>
          <a:prstGeom prst="rect">
            <a:avLst/>
          </a:prstGeom>
        </p:spPr>
        <p:txBody>
          <a:bodyPr vert="horz" lIns="329086" tIns="164543" rIns="329086" bIns="164543" rtlCol="0" anchor="ctr"/>
          <a:lstStyle>
            <a:lvl1pPr algn="l">
              <a:defRPr sz="4300">
                <a:solidFill>
                  <a:schemeClr val="tx1">
                    <a:tint val="75000"/>
                  </a:schemeClr>
                </a:solidFill>
              </a:defRPr>
            </a:lvl1pPr>
          </a:lstStyle>
          <a:p>
            <a:fld id="{985D6BDF-9D0E-4E2B-85B8-D8F4790360C9}" type="datetimeFigureOut">
              <a:rPr lang="en-US" smtClean="0"/>
              <a:t>11/8/16</a:t>
            </a:fld>
            <a:endParaRPr lang="en-US" dirty="0"/>
          </a:p>
        </p:txBody>
      </p:sp>
      <p:sp>
        <p:nvSpPr>
          <p:cNvPr id="5" name="Footer Placeholder 4"/>
          <p:cNvSpPr>
            <a:spLocks noGrp="1"/>
          </p:cNvSpPr>
          <p:nvPr>
            <p:ph type="ftr" sz="quarter" idx="3"/>
          </p:nvPr>
        </p:nvSpPr>
        <p:spPr>
          <a:xfrm>
            <a:off x="14996160" y="30510483"/>
            <a:ext cx="13898880" cy="1752602"/>
          </a:xfrm>
          <a:prstGeom prst="rect">
            <a:avLst/>
          </a:prstGeom>
        </p:spPr>
        <p:txBody>
          <a:bodyPr vert="horz" lIns="329086" tIns="164543" rIns="329086" bIns="164543" rtlCol="0" anchor="ctr"/>
          <a:lstStyle>
            <a:lvl1pPr algn="ctr">
              <a:defRPr sz="4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3"/>
            <a:ext cx="10241280" cy="1752602"/>
          </a:xfrm>
          <a:prstGeom prst="rect">
            <a:avLst/>
          </a:prstGeom>
        </p:spPr>
        <p:txBody>
          <a:bodyPr vert="horz" lIns="329086" tIns="164543" rIns="329086" bIns="164543" rtlCol="0" anchor="ctr"/>
          <a:lstStyle>
            <a:lvl1pPr algn="r">
              <a:defRPr sz="43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xmlns:p14="http://schemas.microsoft.com/office/powerpoint/2010/main" id="1" dur="indefinite" restart="never" nodeType="tmRoot"/>
      </p:par>
    </p:tnLst>
  </p:timing>
  <p:txStyles>
    <p:titleStyle>
      <a:lvl1pPr algn="ctr" defTabSz="3290859" rtl="0" eaLnBrk="1" latinLnBrk="0" hangingPunct="1">
        <a:spcBef>
          <a:spcPct val="0"/>
        </a:spcBef>
        <a:buNone/>
        <a:defRPr sz="5900" kern="1200">
          <a:solidFill>
            <a:schemeClr val="tx1"/>
          </a:solidFill>
          <a:latin typeface="+mj-lt"/>
          <a:ea typeface="+mj-ea"/>
          <a:cs typeface="+mj-cs"/>
        </a:defRPr>
      </a:lvl1pPr>
    </p:titleStyle>
    <p:bodyStyle>
      <a:lvl1pPr marL="342801" indent="-342801" algn="l" defTabSz="329085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596" indent="-342801" algn="l" defTabSz="329085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397" indent="-342801" algn="l" defTabSz="329085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192" indent="-342801" algn="l" defTabSz="329085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3992" indent="-342801" algn="l" defTabSz="329085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49856" indent="-822716" algn="l" defTabSz="3290859"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695289" indent="-822716" algn="l" defTabSz="3290859"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2340716" indent="-822716" algn="l" defTabSz="3290859"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986142" indent="-822716" algn="l" defTabSz="3290859"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290859" rtl="0" eaLnBrk="1" latinLnBrk="0" hangingPunct="1">
        <a:defRPr sz="6500" kern="1200">
          <a:solidFill>
            <a:schemeClr val="tx1"/>
          </a:solidFill>
          <a:latin typeface="+mn-lt"/>
          <a:ea typeface="+mn-ea"/>
          <a:cs typeface="+mn-cs"/>
        </a:defRPr>
      </a:lvl1pPr>
      <a:lvl2pPr marL="1645427" algn="l" defTabSz="3290859" rtl="0" eaLnBrk="1" latinLnBrk="0" hangingPunct="1">
        <a:defRPr sz="6500" kern="1200">
          <a:solidFill>
            <a:schemeClr val="tx1"/>
          </a:solidFill>
          <a:latin typeface="+mn-lt"/>
          <a:ea typeface="+mn-ea"/>
          <a:cs typeface="+mn-cs"/>
        </a:defRPr>
      </a:lvl2pPr>
      <a:lvl3pPr marL="3290859" algn="l" defTabSz="3290859" rtl="0" eaLnBrk="1" latinLnBrk="0" hangingPunct="1">
        <a:defRPr sz="6500" kern="1200">
          <a:solidFill>
            <a:schemeClr val="tx1"/>
          </a:solidFill>
          <a:latin typeface="+mn-lt"/>
          <a:ea typeface="+mn-ea"/>
          <a:cs typeface="+mn-cs"/>
        </a:defRPr>
      </a:lvl3pPr>
      <a:lvl4pPr marL="4936286" algn="l" defTabSz="3290859" rtl="0" eaLnBrk="1" latinLnBrk="0" hangingPunct="1">
        <a:defRPr sz="6500" kern="1200">
          <a:solidFill>
            <a:schemeClr val="tx1"/>
          </a:solidFill>
          <a:latin typeface="+mn-lt"/>
          <a:ea typeface="+mn-ea"/>
          <a:cs typeface="+mn-cs"/>
        </a:defRPr>
      </a:lvl4pPr>
      <a:lvl5pPr marL="6581719" algn="l" defTabSz="3290859" rtl="0" eaLnBrk="1" latinLnBrk="0" hangingPunct="1">
        <a:defRPr sz="6500" kern="1200">
          <a:solidFill>
            <a:schemeClr val="tx1"/>
          </a:solidFill>
          <a:latin typeface="+mn-lt"/>
          <a:ea typeface="+mn-ea"/>
          <a:cs typeface="+mn-cs"/>
        </a:defRPr>
      </a:lvl5pPr>
      <a:lvl6pPr marL="8227145" algn="l" defTabSz="3290859" rtl="0" eaLnBrk="1" latinLnBrk="0" hangingPunct="1">
        <a:defRPr sz="6500" kern="1200">
          <a:solidFill>
            <a:schemeClr val="tx1"/>
          </a:solidFill>
          <a:latin typeface="+mn-lt"/>
          <a:ea typeface="+mn-ea"/>
          <a:cs typeface="+mn-cs"/>
        </a:defRPr>
      </a:lvl6pPr>
      <a:lvl7pPr marL="9872578" algn="l" defTabSz="3290859" rtl="0" eaLnBrk="1" latinLnBrk="0" hangingPunct="1">
        <a:defRPr sz="6500" kern="1200">
          <a:solidFill>
            <a:schemeClr val="tx1"/>
          </a:solidFill>
          <a:latin typeface="+mn-lt"/>
          <a:ea typeface="+mn-ea"/>
          <a:cs typeface="+mn-cs"/>
        </a:defRPr>
      </a:lvl7pPr>
      <a:lvl8pPr marL="11518005" algn="l" defTabSz="3290859" rtl="0" eaLnBrk="1" latinLnBrk="0" hangingPunct="1">
        <a:defRPr sz="6500" kern="1200">
          <a:solidFill>
            <a:schemeClr val="tx1"/>
          </a:solidFill>
          <a:latin typeface="+mn-lt"/>
          <a:ea typeface="+mn-ea"/>
          <a:cs typeface="+mn-cs"/>
        </a:defRPr>
      </a:lvl8pPr>
      <a:lvl9pPr marL="13163432" algn="l" defTabSz="3290859"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20" Type="http://schemas.openxmlformats.org/officeDocument/2006/relationships/image" Target="../media/image20.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gif"/><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5486400" y="569431"/>
            <a:ext cx="32918400" cy="176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15" tIns="342801" rIns="137115" bIns="342801"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7000" b="1" dirty="0">
                <a:solidFill>
                  <a:schemeClr val="accent3">
                    <a:lumMod val="20000"/>
                    <a:lumOff val="80000"/>
                  </a:schemeClr>
                </a:solidFill>
                <a:latin typeface="+mn-lt"/>
              </a:rPr>
              <a:t>Mosaic </a:t>
            </a:r>
            <a:r>
              <a:rPr lang="en-US" sz="7000" b="1" dirty="0" err="1" smtClean="0">
                <a:solidFill>
                  <a:schemeClr val="accent3">
                    <a:lumMod val="20000"/>
                    <a:lumOff val="80000"/>
                  </a:schemeClr>
                </a:solidFill>
                <a:latin typeface="+mn-lt"/>
              </a:rPr>
              <a:t>multiscale</a:t>
            </a:r>
            <a:r>
              <a:rPr lang="en-US" sz="7000" b="1" dirty="0" smtClean="0">
                <a:solidFill>
                  <a:schemeClr val="accent3">
                    <a:lumMod val="20000"/>
                    <a:lumOff val="80000"/>
                  </a:schemeClr>
                </a:solidFill>
                <a:latin typeface="+mn-lt"/>
              </a:rPr>
              <a:t> computer modeling of ischemic </a:t>
            </a:r>
            <a:r>
              <a:rPr lang="en-US" sz="7000" b="1" dirty="0">
                <a:solidFill>
                  <a:schemeClr val="accent3">
                    <a:lumMod val="20000"/>
                    <a:lumOff val="80000"/>
                  </a:schemeClr>
                </a:solidFill>
                <a:latin typeface="+mn-lt"/>
              </a:rPr>
              <a:t>stroke</a:t>
            </a:r>
          </a:p>
        </p:txBody>
      </p:sp>
      <p:sp>
        <p:nvSpPr>
          <p:cNvPr id="5" name="Text Box 123"/>
          <p:cNvSpPr txBox="1">
            <a:spLocks noChangeArrowheads="1"/>
          </p:cNvSpPr>
          <p:nvPr/>
        </p:nvSpPr>
        <p:spPr bwMode="auto">
          <a:xfrm>
            <a:off x="5486400" y="2400304"/>
            <a:ext cx="32918400" cy="171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15" tIns="137115" rIns="137115" bIns="137115"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3800" dirty="0">
                <a:solidFill>
                  <a:schemeClr val="accent3">
                    <a:lumMod val="20000"/>
                    <a:lumOff val="80000"/>
                  </a:schemeClr>
                </a:solidFill>
                <a:latin typeface="+mj-lt"/>
              </a:rPr>
              <a:t>Alexandra H. </a:t>
            </a:r>
            <a:r>
              <a:rPr lang="en-US" sz="3800" dirty="0" smtClean="0">
                <a:solidFill>
                  <a:schemeClr val="accent3">
                    <a:lumMod val="20000"/>
                    <a:lumOff val="80000"/>
                  </a:schemeClr>
                </a:solidFill>
                <a:latin typeface="+mj-lt"/>
              </a:rPr>
              <a:t>Seidenstein</a:t>
            </a:r>
            <a:r>
              <a:rPr lang="en-US" sz="3800" baseline="30000" dirty="0" smtClean="0">
                <a:solidFill>
                  <a:schemeClr val="accent3">
                    <a:lumMod val="20000"/>
                    <a:lumOff val="80000"/>
                  </a:schemeClr>
                </a:solidFill>
                <a:latin typeface="+mj-lt"/>
              </a:rPr>
              <a:t>1,2</a:t>
            </a:r>
            <a:r>
              <a:rPr lang="en-US" sz="3800" dirty="0" smtClean="0">
                <a:solidFill>
                  <a:schemeClr val="accent3">
                    <a:lumMod val="20000"/>
                    <a:lumOff val="80000"/>
                  </a:schemeClr>
                </a:solidFill>
                <a:latin typeface="+mj-lt"/>
              </a:rPr>
              <a:t>; </a:t>
            </a:r>
            <a:r>
              <a:rPr lang="en-US" sz="3800" dirty="0" smtClean="0">
                <a:solidFill>
                  <a:schemeClr val="accent3">
                    <a:lumMod val="20000"/>
                    <a:lumOff val="80000"/>
                  </a:schemeClr>
                </a:solidFill>
                <a:latin typeface="+mn-lt"/>
              </a:rPr>
              <a:t>  </a:t>
            </a:r>
            <a:r>
              <a:rPr lang="en-US" sz="3800" dirty="0">
                <a:solidFill>
                  <a:schemeClr val="accent3">
                    <a:lumMod val="20000"/>
                    <a:lumOff val="80000"/>
                  </a:schemeClr>
                </a:solidFill>
                <a:latin typeface="+mn-lt"/>
              </a:rPr>
              <a:t>Robert, A.  </a:t>
            </a:r>
            <a:r>
              <a:rPr lang="en-US" sz="3800" dirty="0" smtClean="0">
                <a:solidFill>
                  <a:schemeClr val="accent3">
                    <a:lumMod val="20000"/>
                    <a:lumOff val="80000"/>
                  </a:schemeClr>
                </a:solidFill>
                <a:latin typeface="+mn-lt"/>
              </a:rPr>
              <a:t>McDougal</a:t>
            </a:r>
            <a:r>
              <a:rPr lang="en-US" sz="3800" baseline="30000" dirty="0" smtClean="0">
                <a:solidFill>
                  <a:schemeClr val="accent3">
                    <a:lumMod val="20000"/>
                    <a:lumOff val="80000"/>
                  </a:schemeClr>
                </a:solidFill>
                <a:latin typeface="+mn-lt"/>
              </a:rPr>
              <a:t>3</a:t>
            </a:r>
            <a:r>
              <a:rPr lang="en-US" sz="3800" baseline="30000" dirty="0" smtClean="0">
                <a:solidFill>
                  <a:schemeClr val="accent3">
                    <a:lumMod val="20000"/>
                    <a:lumOff val="80000"/>
                  </a:schemeClr>
                </a:solidFill>
              </a:rPr>
              <a:t> </a:t>
            </a:r>
            <a:r>
              <a:rPr lang="en-US" sz="3800" dirty="0" smtClean="0">
                <a:solidFill>
                  <a:schemeClr val="accent3">
                    <a:lumMod val="20000"/>
                    <a:lumOff val="80000"/>
                  </a:schemeClr>
                </a:solidFill>
                <a:latin typeface="+mj-lt"/>
              </a:rPr>
              <a:t>; </a:t>
            </a:r>
            <a:r>
              <a:rPr lang="en-US" sz="3800" dirty="0">
                <a:solidFill>
                  <a:schemeClr val="accent3">
                    <a:lumMod val="20000"/>
                    <a:lumOff val="80000"/>
                  </a:schemeClr>
                </a:solidFill>
                <a:latin typeface="+mj-lt"/>
              </a:rPr>
              <a:t>Sam A. </a:t>
            </a:r>
            <a:r>
              <a:rPr lang="en-US" sz="3800" dirty="0" smtClean="0">
                <a:solidFill>
                  <a:schemeClr val="accent3">
                    <a:lumMod val="20000"/>
                    <a:lumOff val="80000"/>
                  </a:schemeClr>
                </a:solidFill>
                <a:latin typeface="+mj-lt"/>
              </a:rPr>
              <a:t>Neymotin</a:t>
            </a:r>
            <a:r>
              <a:rPr lang="en-US" sz="3800" baseline="30000" dirty="0" smtClean="0">
                <a:solidFill>
                  <a:schemeClr val="accent3">
                    <a:lumMod val="20000"/>
                    <a:lumOff val="80000"/>
                  </a:schemeClr>
                </a:solidFill>
                <a:latin typeface="+mj-lt"/>
              </a:rPr>
              <a:t>1</a:t>
            </a:r>
            <a:r>
              <a:rPr lang="en-US" sz="3800" dirty="0" smtClean="0">
                <a:solidFill>
                  <a:schemeClr val="accent3">
                    <a:lumMod val="20000"/>
                    <a:lumOff val="80000"/>
                  </a:schemeClr>
                </a:solidFill>
                <a:latin typeface="+mj-lt"/>
              </a:rPr>
              <a:t>; Frank </a:t>
            </a:r>
            <a:r>
              <a:rPr lang="en-US" sz="3800" dirty="0">
                <a:solidFill>
                  <a:schemeClr val="accent3">
                    <a:lumMod val="20000"/>
                    <a:lumOff val="80000"/>
                  </a:schemeClr>
                </a:solidFill>
                <a:latin typeface="+mj-lt"/>
              </a:rPr>
              <a:t>C. </a:t>
            </a:r>
            <a:r>
              <a:rPr lang="en-US" sz="3800" dirty="0" smtClean="0">
                <a:solidFill>
                  <a:schemeClr val="accent3">
                    <a:lumMod val="20000"/>
                    <a:lumOff val="80000"/>
                  </a:schemeClr>
                </a:solidFill>
                <a:latin typeface="+mj-lt"/>
              </a:rPr>
              <a:t>Barone</a:t>
            </a:r>
            <a:r>
              <a:rPr lang="en-US" sz="3800" baseline="30000" dirty="0" smtClean="0">
                <a:solidFill>
                  <a:schemeClr val="accent3">
                    <a:lumMod val="20000"/>
                    <a:lumOff val="80000"/>
                  </a:schemeClr>
                </a:solidFill>
                <a:latin typeface="+mj-lt"/>
              </a:rPr>
              <a:t>1</a:t>
            </a:r>
            <a:r>
              <a:rPr lang="en-US" sz="3800" dirty="0" smtClean="0">
                <a:solidFill>
                  <a:schemeClr val="accent3">
                    <a:lumMod val="20000"/>
                    <a:lumOff val="80000"/>
                  </a:schemeClr>
                </a:solidFill>
                <a:latin typeface="+mj-lt"/>
              </a:rPr>
              <a:t>; Michael L. Hines</a:t>
            </a:r>
            <a:r>
              <a:rPr lang="en-US" sz="3800" baseline="30000" dirty="0" smtClean="0">
                <a:solidFill>
                  <a:schemeClr val="accent3">
                    <a:lumMod val="20000"/>
                    <a:lumOff val="80000"/>
                  </a:schemeClr>
                </a:solidFill>
              </a:rPr>
              <a:t>3;</a:t>
            </a:r>
            <a:r>
              <a:rPr lang="en-US" sz="3800" dirty="0" smtClean="0">
                <a:solidFill>
                  <a:schemeClr val="accent3">
                    <a:lumMod val="20000"/>
                    <a:lumOff val="80000"/>
                  </a:schemeClr>
                </a:solidFill>
              </a:rPr>
              <a:t> </a:t>
            </a:r>
            <a:r>
              <a:rPr lang="en-US" sz="3800" dirty="0" smtClean="0">
                <a:solidFill>
                  <a:schemeClr val="accent3">
                    <a:lumMod val="20000"/>
                    <a:lumOff val="80000"/>
                  </a:schemeClr>
                </a:solidFill>
                <a:latin typeface="+mj-lt"/>
              </a:rPr>
              <a:t>William </a:t>
            </a:r>
            <a:r>
              <a:rPr lang="en-US" sz="3800" dirty="0">
                <a:solidFill>
                  <a:schemeClr val="accent3">
                    <a:lumMod val="20000"/>
                    <a:lumOff val="80000"/>
                  </a:schemeClr>
                </a:solidFill>
                <a:latin typeface="+mj-lt"/>
              </a:rPr>
              <a:t>W. Lytton</a:t>
            </a:r>
            <a:r>
              <a:rPr lang="en-US" sz="3800" baseline="30000" dirty="0">
                <a:solidFill>
                  <a:schemeClr val="accent3">
                    <a:lumMod val="20000"/>
                    <a:lumOff val="80000"/>
                  </a:schemeClr>
                </a:solidFill>
                <a:latin typeface="+mj-lt"/>
              </a:rPr>
              <a:t>1,4</a:t>
            </a:r>
            <a:endParaRPr lang="en-US" sz="3800" dirty="0">
              <a:solidFill>
                <a:schemeClr val="accent3">
                  <a:lumMod val="20000"/>
                  <a:lumOff val="80000"/>
                </a:schemeClr>
              </a:solidFill>
              <a:latin typeface="+mj-lt"/>
            </a:endParaRPr>
          </a:p>
          <a:p>
            <a:pPr algn="ctr" eaLnBrk="1" hangingPunct="1"/>
            <a:r>
              <a:rPr lang="en-US" sz="3800" dirty="0">
                <a:solidFill>
                  <a:schemeClr val="accent3">
                    <a:lumMod val="20000"/>
                    <a:lumOff val="80000"/>
                  </a:schemeClr>
                </a:solidFill>
                <a:latin typeface="+mj-lt"/>
              </a:rPr>
              <a:t> </a:t>
            </a:r>
            <a:r>
              <a:rPr lang="en-US" sz="3800" baseline="30000" dirty="0">
                <a:solidFill>
                  <a:schemeClr val="accent3">
                    <a:lumMod val="20000"/>
                    <a:lumOff val="80000"/>
                  </a:schemeClr>
                </a:solidFill>
                <a:latin typeface="+mj-lt"/>
              </a:rPr>
              <a:t>1</a:t>
            </a:r>
            <a:r>
              <a:rPr lang="en-US" sz="3800" dirty="0">
                <a:solidFill>
                  <a:schemeClr val="accent3">
                    <a:lumMod val="20000"/>
                    <a:lumOff val="80000"/>
                  </a:schemeClr>
                </a:solidFill>
                <a:latin typeface="+mj-lt"/>
              </a:rPr>
              <a:t>SUNY Downstate Medical College, </a:t>
            </a:r>
            <a:r>
              <a:rPr lang="en-US" sz="3800" baseline="30000" dirty="0">
                <a:solidFill>
                  <a:schemeClr val="accent3">
                    <a:lumMod val="20000"/>
                    <a:lumOff val="80000"/>
                  </a:schemeClr>
                </a:solidFill>
                <a:latin typeface="+mj-lt"/>
              </a:rPr>
              <a:t>2</a:t>
            </a:r>
            <a:r>
              <a:rPr lang="en-US" sz="3800" dirty="0">
                <a:solidFill>
                  <a:schemeClr val="accent3">
                    <a:lumMod val="20000"/>
                    <a:lumOff val="80000"/>
                  </a:schemeClr>
                </a:solidFill>
                <a:latin typeface="+mj-lt"/>
              </a:rPr>
              <a:t>New York University ,</a:t>
            </a:r>
            <a:r>
              <a:rPr lang="en-US" sz="3800" baseline="30000" dirty="0">
                <a:solidFill>
                  <a:schemeClr val="accent3">
                    <a:lumMod val="20000"/>
                    <a:lumOff val="80000"/>
                  </a:schemeClr>
                </a:solidFill>
                <a:latin typeface="+mj-lt"/>
              </a:rPr>
              <a:t>3</a:t>
            </a:r>
            <a:r>
              <a:rPr lang="en-US" sz="3800" dirty="0">
                <a:solidFill>
                  <a:schemeClr val="accent3">
                    <a:lumMod val="20000"/>
                    <a:lumOff val="80000"/>
                  </a:schemeClr>
                </a:solidFill>
                <a:latin typeface="+mj-lt"/>
              </a:rPr>
              <a:t>Yale University, </a:t>
            </a:r>
            <a:r>
              <a:rPr lang="en-US" sz="3800" baseline="30000" dirty="0">
                <a:solidFill>
                  <a:schemeClr val="accent3">
                    <a:lumMod val="20000"/>
                    <a:lumOff val="80000"/>
                  </a:schemeClr>
                </a:solidFill>
              </a:rPr>
              <a:t>4</a:t>
            </a:r>
            <a:r>
              <a:rPr lang="en-US" sz="3800" dirty="0">
                <a:solidFill>
                  <a:schemeClr val="accent3">
                    <a:lumMod val="20000"/>
                    <a:lumOff val="80000"/>
                  </a:schemeClr>
                </a:solidFill>
                <a:latin typeface="+mj-lt"/>
              </a:rPr>
              <a:t>Kings County Hospital</a:t>
            </a:r>
          </a:p>
        </p:txBody>
      </p:sp>
      <p:sp>
        <p:nvSpPr>
          <p:cNvPr id="24" name="TextBox 23"/>
          <p:cNvSpPr txBox="1"/>
          <p:nvPr/>
        </p:nvSpPr>
        <p:spPr>
          <a:xfrm>
            <a:off x="6543456" y="29425459"/>
            <a:ext cx="7841646" cy="3808721"/>
          </a:xfrm>
          <a:prstGeom prst="rect">
            <a:avLst/>
          </a:prstGeom>
          <a:solidFill>
            <a:schemeClr val="accent1">
              <a:lumMod val="40000"/>
              <a:lumOff val="60000"/>
            </a:schemeClr>
          </a:solidFill>
        </p:spPr>
        <p:txBody>
          <a:bodyPr wrap="none" lIns="68560" tIns="34283" rIns="68560" bIns="34283" rtlCol="0">
            <a:spAutoFit/>
          </a:bodyPr>
          <a:lstStyle/>
          <a:p>
            <a:pPr algn="ctr"/>
            <a:r>
              <a:rPr lang="en-US" sz="2700" dirty="0" smtClean="0"/>
              <a:t>Gordon </a:t>
            </a:r>
            <a:r>
              <a:rPr lang="en-US" sz="2700" smtClean="0"/>
              <a:t>Sheperd</a:t>
            </a:r>
            <a:r>
              <a:rPr lang="en-US" sz="2700" dirty="0" smtClean="0"/>
              <a:t> </a:t>
            </a:r>
          </a:p>
          <a:p>
            <a:pPr algn="ctr"/>
            <a:r>
              <a:rPr lang="en-US" sz="2700" dirty="0" smtClean="0"/>
              <a:t>Salvador </a:t>
            </a:r>
            <a:r>
              <a:rPr lang="en-US" sz="2700" dirty="0"/>
              <a:t>Dura </a:t>
            </a:r>
            <a:r>
              <a:rPr lang="en-US" sz="2700" dirty="0" smtClean="0"/>
              <a:t>–</a:t>
            </a:r>
            <a:r>
              <a:rPr lang="en-US" sz="2700" dirty="0" err="1" smtClean="0"/>
              <a:t>Burnal</a:t>
            </a:r>
            <a:r>
              <a:rPr lang="en-US" sz="2700" dirty="0" smtClean="0"/>
              <a:t> </a:t>
            </a:r>
            <a:endParaRPr lang="en-US" sz="2700" dirty="0"/>
          </a:p>
          <a:p>
            <a:pPr algn="ctr"/>
            <a:r>
              <a:rPr lang="en-US" sz="2700" dirty="0" smtClean="0"/>
              <a:t>Mohamed </a:t>
            </a:r>
            <a:r>
              <a:rPr lang="en-US" sz="2700" dirty="0" err="1"/>
              <a:t>Sherif</a:t>
            </a:r>
            <a:r>
              <a:rPr lang="en-US" sz="2700" dirty="0"/>
              <a:t> </a:t>
            </a:r>
          </a:p>
          <a:p>
            <a:pPr algn="ctr"/>
            <a:r>
              <a:rPr lang="en-US" sz="2700" dirty="0" smtClean="0"/>
              <a:t>Tommy Lee </a:t>
            </a:r>
          </a:p>
          <a:p>
            <a:pPr algn="ctr"/>
            <a:r>
              <a:rPr lang="en-US" sz="2700" dirty="0" smtClean="0"/>
              <a:t>Tom Morse </a:t>
            </a:r>
          </a:p>
          <a:p>
            <a:pPr algn="ctr"/>
            <a:endParaRPr lang="en-US" sz="2700" dirty="0" smtClean="0"/>
          </a:p>
          <a:p>
            <a:pPr algn="ctr"/>
            <a:endParaRPr lang="en-US" sz="2700" dirty="0"/>
          </a:p>
          <a:p>
            <a:pPr algn="ctr"/>
            <a:r>
              <a:rPr lang="en-US" sz="2700" dirty="0"/>
              <a:t>Supported by NIH Grant U01EB017695  R01MH086638</a:t>
            </a:r>
          </a:p>
          <a:p>
            <a:endParaRPr lang="en-US" sz="2700" dirty="0"/>
          </a:p>
        </p:txBody>
      </p:sp>
      <p:sp>
        <p:nvSpPr>
          <p:cNvPr id="25" name="TextBox 24"/>
          <p:cNvSpPr txBox="1"/>
          <p:nvPr/>
        </p:nvSpPr>
        <p:spPr>
          <a:xfrm>
            <a:off x="8153400" y="28727401"/>
            <a:ext cx="4374908" cy="730955"/>
          </a:xfrm>
          <a:prstGeom prst="rect">
            <a:avLst/>
          </a:prstGeom>
          <a:noFill/>
        </p:spPr>
        <p:txBody>
          <a:bodyPr wrap="none" lIns="68560" tIns="34283" rIns="68560" bIns="34283" rtlCol="0">
            <a:spAutoFit/>
          </a:bodyPr>
          <a:lstStyle/>
          <a:p>
            <a:r>
              <a:rPr lang="en-US" sz="4300" b="1" dirty="0"/>
              <a:t>Acknowledgments </a:t>
            </a:r>
          </a:p>
        </p:txBody>
      </p:sp>
      <p:sp>
        <p:nvSpPr>
          <p:cNvPr id="26" name="TextBox 25"/>
          <p:cNvSpPr txBox="1"/>
          <p:nvPr/>
        </p:nvSpPr>
        <p:spPr>
          <a:xfrm>
            <a:off x="21945600" y="29336998"/>
            <a:ext cx="19507200" cy="2194560"/>
          </a:xfrm>
          <a:prstGeom prst="rect">
            <a:avLst/>
          </a:prstGeom>
          <a:noFill/>
        </p:spPr>
        <p:txBody>
          <a:bodyPr wrap="square" lIns="68560" tIns="68560" rIns="68560" bIns="68560" numCol="1" spcCol="342801" rtlCol="0">
            <a:noAutofit/>
          </a:bodyPr>
          <a:lstStyle/>
          <a:p>
            <a:r>
              <a:rPr lang="en-US" sz="2200" dirty="0"/>
              <a:t>Ascoli GA, Donohue DE, </a:t>
            </a:r>
            <a:r>
              <a:rPr lang="en-US" sz="2200" dirty="0" err="1"/>
              <a:t>Halavi</a:t>
            </a:r>
            <a:r>
              <a:rPr lang="en-US" sz="2200" dirty="0"/>
              <a:t> M. (2007) </a:t>
            </a:r>
            <a:r>
              <a:rPr lang="en-US" sz="2200" dirty="0" err="1"/>
              <a:t>NeuroMorpho.Org</a:t>
            </a:r>
            <a:r>
              <a:rPr lang="en-US" sz="2200" dirty="0"/>
              <a:t>: a central resource for neuronal </a:t>
            </a:r>
            <a:r>
              <a:rPr lang="en-US" sz="2200" dirty="0" err="1"/>
              <a:t>morphologies.J</a:t>
            </a:r>
            <a:r>
              <a:rPr lang="en-US" sz="2200" dirty="0"/>
              <a:t> </a:t>
            </a:r>
            <a:r>
              <a:rPr lang="en-US" sz="2200" dirty="0" err="1"/>
              <a:t>Neurosci</a:t>
            </a:r>
            <a:r>
              <a:rPr lang="en-US" sz="2200" dirty="0"/>
              <a:t>., 27(35):9247-51</a:t>
            </a:r>
          </a:p>
          <a:p>
            <a:r>
              <a:rPr lang="en-US" sz="2200" dirty="0" err="1"/>
              <a:t>Donnan</a:t>
            </a:r>
            <a:r>
              <a:rPr lang="en-US" sz="2200" dirty="0"/>
              <a:t> GA &amp; Davis SM. Neuroimaging, the </a:t>
            </a:r>
            <a:r>
              <a:rPr lang="en-US" sz="2200" dirty="0" err="1"/>
              <a:t>ischaemic</a:t>
            </a:r>
            <a:r>
              <a:rPr lang="en-US" sz="2200" dirty="0"/>
              <a:t> penumbra, and selection of patients for acute stroke therapy. Lancet </a:t>
            </a:r>
            <a:r>
              <a:rPr lang="en-US" sz="2200" dirty="0" err="1"/>
              <a:t>Neurol</a:t>
            </a:r>
            <a:r>
              <a:rPr lang="en-US" sz="2200" dirty="0"/>
              <a:t> 2002;1:417-425</a:t>
            </a:r>
            <a:r>
              <a:rPr lang="en-US" sz="2200" dirty="0" smtClean="0"/>
              <a:t>.</a:t>
            </a:r>
          </a:p>
          <a:p>
            <a:r>
              <a:rPr lang="en-US" sz="2200" dirty="0" smtClean="0"/>
              <a:t>Hubel</a:t>
            </a:r>
            <a:r>
              <a:rPr lang="en-US" sz="2200" dirty="0"/>
              <a:t>, N, Andrew, RD., G. </a:t>
            </a:r>
            <a:r>
              <a:rPr lang="en-US" sz="2200" dirty="0" err="1"/>
              <a:t>Ullah</a:t>
            </a:r>
            <a:r>
              <a:rPr lang="en-US" sz="2200" dirty="0"/>
              <a:t>. Large extracellular space leads to neuronal susceptibility to ischemic injury in a Na+/K+ pumps–dependent manner </a:t>
            </a:r>
            <a:r>
              <a:rPr lang="en-US" sz="2200" i="1" dirty="0"/>
              <a:t>J. Computational Neuroscience </a:t>
            </a:r>
            <a:r>
              <a:rPr lang="en-US" sz="2200" dirty="0"/>
              <a:t>2016 40:177-</a:t>
            </a:r>
            <a:r>
              <a:rPr lang="en-US" sz="2200" dirty="0" smtClean="0"/>
              <a:t>192</a:t>
            </a:r>
          </a:p>
          <a:p>
            <a:r>
              <a:rPr lang="en-US" sz="2200" dirty="0"/>
              <a:t>Liu S, Levine SR, Winn HR. Targeting ischemic penumbra: part I - from pathophysiology to therapeutic strategy. J </a:t>
            </a:r>
            <a:r>
              <a:rPr lang="en-US" sz="2200" dirty="0" err="1"/>
              <a:t>Exp</a:t>
            </a:r>
            <a:r>
              <a:rPr lang="en-US" sz="2200" dirty="0"/>
              <a:t> Stroke </a:t>
            </a:r>
            <a:r>
              <a:rPr lang="en-US" sz="2200" dirty="0" err="1"/>
              <a:t>Transl</a:t>
            </a:r>
            <a:r>
              <a:rPr lang="en-US" sz="2200" dirty="0"/>
              <a:t> Med. 2010;3(1):47-55.</a:t>
            </a:r>
          </a:p>
          <a:p>
            <a:r>
              <a:rPr lang="en-US" sz="2200" dirty="0" err="1" smtClean="0"/>
              <a:t>Neymotin</a:t>
            </a:r>
            <a:r>
              <a:rPr lang="en-US" sz="2200" dirty="0" smtClean="0"/>
              <a:t> </a:t>
            </a:r>
            <a:r>
              <a:rPr lang="en-US" sz="2200" dirty="0"/>
              <a:t>SA, McDougal RA, </a:t>
            </a:r>
            <a:r>
              <a:rPr lang="en-US" sz="2200" dirty="0" err="1"/>
              <a:t>Bulanova</a:t>
            </a:r>
            <a:r>
              <a:rPr lang="en-US" sz="2200" dirty="0"/>
              <a:t> AS, </a:t>
            </a:r>
            <a:r>
              <a:rPr lang="en-US" sz="2200" dirty="0" err="1"/>
              <a:t>Zeki</a:t>
            </a:r>
            <a:r>
              <a:rPr lang="en-US" sz="2200" dirty="0"/>
              <a:t> M, </a:t>
            </a:r>
            <a:r>
              <a:rPr lang="en-US" sz="2200" dirty="0" err="1"/>
              <a:t>Lakatos</a:t>
            </a:r>
            <a:r>
              <a:rPr lang="en-US" sz="2200" dirty="0"/>
              <a:t> P, </a:t>
            </a:r>
            <a:r>
              <a:rPr lang="en-US" sz="2200" dirty="0" err="1"/>
              <a:t>Terman</a:t>
            </a:r>
            <a:r>
              <a:rPr lang="en-US" sz="2200" dirty="0"/>
              <a:t> D, Hines ML, Lytton WW. Calcium regulation of HCN channels supports persistent activity in a </a:t>
            </a:r>
            <a:r>
              <a:rPr lang="en-US" sz="2200" dirty="0" err="1"/>
              <a:t>multiscale</a:t>
            </a:r>
            <a:r>
              <a:rPr lang="en-US" sz="2200" dirty="0"/>
              <a:t> model of </a:t>
            </a:r>
            <a:r>
              <a:rPr lang="en-US" sz="2200" dirty="0" err="1"/>
              <a:t>neocortex</a:t>
            </a:r>
            <a:r>
              <a:rPr lang="en-US" sz="2200" dirty="0"/>
              <a:t>. </a:t>
            </a:r>
            <a:r>
              <a:rPr lang="en-US" sz="2200" i="1" dirty="0"/>
              <a:t>Neuroscience </a:t>
            </a:r>
            <a:r>
              <a:rPr lang="en-US" sz="2200" dirty="0"/>
              <a:t>2016 3136:344-366</a:t>
            </a:r>
            <a:endParaRPr lang="en-US" sz="2200" i="1" u="sng" dirty="0"/>
          </a:p>
          <a:p>
            <a:r>
              <a:rPr lang="en-US" sz="2200" dirty="0" err="1"/>
              <a:t>Neymotin</a:t>
            </a:r>
            <a:r>
              <a:rPr lang="en-US" sz="2200" dirty="0"/>
              <a:t> SA, McDougal RA, </a:t>
            </a:r>
            <a:r>
              <a:rPr lang="en-US" sz="2200" dirty="0" err="1"/>
              <a:t>Sherif</a:t>
            </a:r>
            <a:r>
              <a:rPr lang="en-US" sz="2200" dirty="0"/>
              <a:t> MA, Fall CP, Hines ML, Lytton WW. Neuronal calcium wave propagation varies with changes in endoplasmic reticulum parameters: a computer model. </a:t>
            </a:r>
            <a:r>
              <a:rPr lang="en-US" sz="2200" i="1" dirty="0"/>
              <a:t>Neural Computation</a:t>
            </a:r>
            <a:r>
              <a:rPr lang="en-US" sz="2200" dirty="0"/>
              <a:t> 2015 27(4):898-924.</a:t>
            </a:r>
          </a:p>
          <a:p>
            <a:r>
              <a:rPr lang="en-US" sz="2200" smtClean="0"/>
              <a:t>Saver </a:t>
            </a:r>
            <a:r>
              <a:rPr lang="en-US" sz="2200" dirty="0"/>
              <a:t>JL. Time is brain – quantified. Stroke 2006;37:263-</a:t>
            </a:r>
            <a:r>
              <a:rPr lang="en-US" sz="2200" dirty="0" smtClean="0"/>
              <a:t>266</a:t>
            </a:r>
          </a:p>
          <a:p>
            <a:endParaRPr lang="en-US" sz="2200" dirty="0"/>
          </a:p>
        </p:txBody>
      </p:sp>
      <p:sp>
        <p:nvSpPr>
          <p:cNvPr id="27" name="TextBox 26"/>
          <p:cNvSpPr txBox="1"/>
          <p:nvPr/>
        </p:nvSpPr>
        <p:spPr>
          <a:xfrm>
            <a:off x="21869400" y="28803600"/>
            <a:ext cx="2676451" cy="730955"/>
          </a:xfrm>
          <a:prstGeom prst="rect">
            <a:avLst/>
          </a:prstGeom>
          <a:noFill/>
        </p:spPr>
        <p:txBody>
          <a:bodyPr wrap="none" lIns="68560" tIns="34283" rIns="68560" bIns="34283" rtlCol="0">
            <a:spAutoFit/>
          </a:bodyPr>
          <a:lstStyle/>
          <a:p>
            <a:pPr algn="ctr"/>
            <a:r>
              <a:rPr lang="en-US" sz="4300" b="1" dirty="0"/>
              <a:t>References</a:t>
            </a:r>
          </a:p>
        </p:txBody>
      </p:sp>
      <p:sp>
        <p:nvSpPr>
          <p:cNvPr id="10" name="Text Box 189"/>
          <p:cNvSpPr txBox="1">
            <a:spLocks noChangeArrowheads="1"/>
          </p:cNvSpPr>
          <p:nvPr/>
        </p:nvSpPr>
        <p:spPr bwMode="auto">
          <a:xfrm>
            <a:off x="1676400" y="5105400"/>
            <a:ext cx="13106400" cy="4955112"/>
          </a:xfrm>
          <a:prstGeom prst="rect">
            <a:avLst/>
          </a:prstGeom>
          <a:ln/>
        </p:spPr>
        <p:style>
          <a:lnRef idx="1">
            <a:schemeClr val="accent2"/>
          </a:lnRef>
          <a:fillRef idx="2">
            <a:schemeClr val="accent2"/>
          </a:fillRef>
          <a:effectRef idx="1">
            <a:schemeClr val="accent2"/>
          </a:effectRef>
          <a:fontRef idx="minor">
            <a:schemeClr val="dk1"/>
          </a:fontRef>
        </p:style>
        <p:txBody>
          <a:bodyPr wrap="square" lIns="137115" tIns="137115" rIns="137115" bIns="137115">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71387" indent="-171387" algn="just">
              <a:buFont typeface="Arial"/>
              <a:buChar char="•"/>
            </a:pPr>
            <a:r>
              <a:rPr lang="en-US" sz="3800" dirty="0"/>
              <a:t>Ischemia must be modeled across </a:t>
            </a:r>
            <a:r>
              <a:rPr lang="en-US" sz="3800" dirty="0" err="1" smtClean="0"/>
              <a:t>mutliple</a:t>
            </a:r>
            <a:r>
              <a:rPr lang="en-US" sz="3800" dirty="0" smtClean="0"/>
              <a:t> temporal </a:t>
            </a:r>
            <a:r>
              <a:rPr lang="en-US" sz="3800" dirty="0"/>
              <a:t>and spatial scales.</a:t>
            </a:r>
          </a:p>
          <a:p>
            <a:pPr marL="171387" indent="-171387" algn="just">
              <a:buFont typeface="Arial"/>
              <a:buChar char="•"/>
            </a:pPr>
            <a:r>
              <a:rPr lang="en-US" sz="3800" dirty="0"/>
              <a:t>Tissue scale: Ischemic core (cells die) and Penumbra (cells may be salvageable) </a:t>
            </a:r>
          </a:p>
          <a:p>
            <a:pPr marL="171387" indent="-171387" algn="just">
              <a:buFont typeface="Arial"/>
              <a:buChar char="•"/>
            </a:pPr>
            <a:r>
              <a:rPr lang="en-US" sz="3800" dirty="0"/>
              <a:t>Large </a:t>
            </a:r>
            <a:r>
              <a:rPr lang="en-US" sz="3800" dirty="0" err="1"/>
              <a:t>multiscale</a:t>
            </a:r>
            <a:r>
              <a:rPr lang="en-US" sz="3800" dirty="0"/>
              <a:t> models require new simulations technologies </a:t>
            </a:r>
            <a:r>
              <a:rPr lang="en-US" sz="3800" dirty="0" smtClean="0"/>
              <a:t>: </a:t>
            </a:r>
            <a:r>
              <a:rPr lang="en-US" sz="3800" dirty="0"/>
              <a:t>augment NEURON simulation </a:t>
            </a:r>
            <a:r>
              <a:rPr lang="en-US" sz="3800" dirty="0" smtClean="0"/>
              <a:t>capabilities</a:t>
            </a:r>
          </a:p>
          <a:p>
            <a:pPr marL="171387" indent="-171387" algn="just">
              <a:buFont typeface="Arial"/>
              <a:buChar char="•"/>
            </a:pPr>
            <a:r>
              <a:rPr lang="en-US" sz="3800" dirty="0" smtClean="0"/>
              <a:t>Addition of Extracellular Space (ECS) &amp; Na+/K+ Pump (ATPase) greatly increases relevancy ischemic modeling </a:t>
            </a:r>
            <a:endParaRPr lang="en-US" sz="3800" dirty="0"/>
          </a:p>
        </p:txBody>
      </p:sp>
      <p:sp>
        <p:nvSpPr>
          <p:cNvPr id="32" name="Rectangle 31"/>
          <p:cNvSpPr/>
          <p:nvPr/>
        </p:nvSpPr>
        <p:spPr>
          <a:xfrm>
            <a:off x="1676400" y="4343400"/>
            <a:ext cx="13167360" cy="685798"/>
          </a:xfrm>
          <a:prstGeom prst="rect">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lIns="68560" tIns="34283" rIns="68560" bIns="34283" rtlCol="0" anchor="ctr"/>
          <a:lstStyle/>
          <a:p>
            <a:pPr algn="ctr"/>
            <a:r>
              <a:rPr lang="en-US" sz="4300" b="1" dirty="0">
                <a:solidFill>
                  <a:schemeClr val="accent3">
                    <a:lumMod val="20000"/>
                    <a:lumOff val="80000"/>
                  </a:schemeClr>
                </a:solidFill>
              </a:rPr>
              <a:t>Abstract</a:t>
            </a:r>
          </a:p>
        </p:txBody>
      </p:sp>
      <p:sp>
        <p:nvSpPr>
          <p:cNvPr id="15" name="Text Box 194"/>
          <p:cNvSpPr txBox="1">
            <a:spLocks noChangeArrowheads="1"/>
          </p:cNvSpPr>
          <p:nvPr/>
        </p:nvSpPr>
        <p:spPr bwMode="auto">
          <a:xfrm>
            <a:off x="15468600" y="27508200"/>
            <a:ext cx="13167360" cy="1015572"/>
          </a:xfrm>
          <a:prstGeom prst="rect">
            <a:avLst/>
          </a:prstGeom>
          <a:solidFill>
            <a:schemeClr val="bg1"/>
          </a:solidFill>
          <a:ln w="12700">
            <a:solidFill>
              <a:schemeClr val="accent1">
                <a:lumMod val="75000"/>
              </a:schemeClr>
            </a:solidFill>
          </a:ln>
          <a:effectLst/>
        </p:spPr>
        <p:txBody>
          <a:bodyPr lIns="137115" tIns="137115" rIns="137115" bIns="137115">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dirty="0" smtClean="0"/>
              <a:t>(b) Cell firing w/ homeostatic ECS K+ levels = 2.5 (c) Cell failure to fire due to increase in the extracellular K+ levels = 4.2. </a:t>
            </a:r>
            <a:endParaRPr lang="en-US" sz="2400" dirty="0"/>
          </a:p>
        </p:txBody>
      </p:sp>
      <p:sp>
        <p:nvSpPr>
          <p:cNvPr id="33" name="Rectangle 32"/>
          <p:cNvSpPr/>
          <p:nvPr/>
        </p:nvSpPr>
        <p:spPr>
          <a:xfrm>
            <a:off x="1676400" y="10363200"/>
            <a:ext cx="13167360" cy="685798"/>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0" tIns="34283" rIns="68560" bIns="34283" rtlCol="0" anchor="ctr"/>
          <a:lstStyle/>
          <a:p>
            <a:pPr algn="ctr"/>
            <a:r>
              <a:rPr lang="en-US" sz="4300" b="1" dirty="0">
                <a:solidFill>
                  <a:schemeClr val="accent3">
                    <a:lumMod val="20000"/>
                    <a:lumOff val="80000"/>
                  </a:schemeClr>
                </a:solidFill>
              </a:rPr>
              <a:t>Umbra  and Penumbra </a:t>
            </a:r>
          </a:p>
        </p:txBody>
      </p:sp>
      <p:sp>
        <p:nvSpPr>
          <p:cNvPr id="13" name="Text Box 192"/>
          <p:cNvSpPr txBox="1">
            <a:spLocks noChangeArrowheads="1"/>
          </p:cNvSpPr>
          <p:nvPr/>
        </p:nvSpPr>
        <p:spPr bwMode="auto">
          <a:xfrm>
            <a:off x="15468600" y="15011400"/>
            <a:ext cx="13167360" cy="2492899"/>
          </a:xfrm>
          <a:prstGeom prst="rect">
            <a:avLst/>
          </a:prstGeom>
          <a:solidFill>
            <a:schemeClr val="bg1"/>
          </a:solidFill>
          <a:ln w="12700">
            <a:solidFill>
              <a:schemeClr val="accent1">
                <a:lumMod val="75000"/>
              </a:schemeClr>
            </a:solidFill>
          </a:ln>
          <a:effectLst/>
        </p:spPr>
        <p:txBody>
          <a:bodyPr lIns="137115" tIns="137115" rIns="137115" bIns="137115">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2400" dirty="0"/>
              <a:t>These </a:t>
            </a:r>
            <a:r>
              <a:rPr lang="en-US" sz="2400" dirty="0" err="1"/>
              <a:t>multiscale</a:t>
            </a:r>
            <a:r>
              <a:rPr lang="en-US" sz="2400" dirty="0"/>
              <a:t> models (MSMs) are extremely complex: time scales </a:t>
            </a:r>
            <a:r>
              <a:rPr lang="en-US" sz="2400" dirty="0" err="1"/>
              <a:t>ms</a:t>
            </a:r>
            <a:r>
              <a:rPr lang="en-US" sz="2400" dirty="0"/>
              <a:t>-hours; spatial scales micron-centimeters, so </a:t>
            </a:r>
            <a:r>
              <a:rPr lang="en-US" sz="2400" dirty="0" smtClean="0"/>
              <a:t>tremendous challenge to </a:t>
            </a:r>
            <a:r>
              <a:rPr lang="en-US" sz="2400" dirty="0"/>
              <a:t>run a “full model”.  Novel method of mosaic modeling allows for detailed </a:t>
            </a:r>
            <a:r>
              <a:rPr lang="en-US" sz="2400" dirty="0" smtClean="0"/>
              <a:t>arts </a:t>
            </a:r>
            <a:r>
              <a:rPr lang="en-US" sz="2400" dirty="0"/>
              <a:t>on background of rough sketch. </a:t>
            </a:r>
            <a:r>
              <a:rPr lang="en-US" sz="2400" dirty="0" smtClean="0">
                <a:latin typeface="Calibri" pitchFamily="34" charset="0"/>
              </a:rPr>
              <a:t>Ability </a:t>
            </a:r>
            <a:r>
              <a:rPr lang="en-US" sz="2400" dirty="0">
                <a:latin typeface="Calibri" pitchFamily="34" charset="0"/>
              </a:rPr>
              <a:t>to model important cellular components of ischemic stroke</a:t>
            </a:r>
            <a:r>
              <a:rPr lang="en-US" sz="2400" dirty="0" smtClean="0"/>
              <a:t> </a:t>
            </a:r>
            <a:r>
              <a:rPr lang="en-US" sz="2400" dirty="0"/>
              <a:t>(a) Cells can be implemented at various levels of detail and may be </a:t>
            </a:r>
            <a:r>
              <a:rPr lang="en-US" sz="2400" dirty="0" smtClean="0"/>
              <a:t>networked. (b) The </a:t>
            </a:r>
            <a:r>
              <a:rPr lang="en-US" sz="2400" dirty="0"/>
              <a:t>m</a:t>
            </a:r>
            <a:r>
              <a:rPr lang="en-US" sz="2400" dirty="0" smtClean="0"/>
              <a:t>osaic. (c )Boolean </a:t>
            </a:r>
            <a:r>
              <a:rPr lang="en-US" sz="2400" dirty="0"/>
              <a:t>model of </a:t>
            </a:r>
            <a:r>
              <a:rPr lang="en-US" sz="2400" dirty="0" err="1"/>
              <a:t>caspace</a:t>
            </a:r>
            <a:r>
              <a:rPr lang="en-US" sz="2400" dirty="0"/>
              <a:t> cascade of apoptosis. </a:t>
            </a:r>
            <a:r>
              <a:rPr lang="en-US" sz="2400" dirty="0" smtClean="0"/>
              <a:t>(d). Chemical </a:t>
            </a:r>
            <a:r>
              <a:rPr lang="en-US" sz="2400" dirty="0"/>
              <a:t>signaling and molecular cascades are included in some cells</a:t>
            </a:r>
            <a:r>
              <a:rPr lang="en-US" sz="2400" dirty="0" smtClean="0"/>
              <a:t>.</a:t>
            </a:r>
            <a:endParaRPr lang="en-US" sz="2400" dirty="0"/>
          </a:p>
        </p:txBody>
      </p:sp>
      <p:sp>
        <p:nvSpPr>
          <p:cNvPr id="34" name="Rectangle 33"/>
          <p:cNvSpPr/>
          <p:nvPr/>
        </p:nvSpPr>
        <p:spPr>
          <a:xfrm>
            <a:off x="15468600" y="4343399"/>
            <a:ext cx="13167360" cy="685798"/>
          </a:xfrm>
          <a:prstGeom prst="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0" tIns="34283" rIns="68560" bIns="34283" rtlCol="0" anchor="ctr"/>
          <a:lstStyle/>
          <a:p>
            <a:pPr algn="ctr"/>
            <a:r>
              <a:rPr lang="en-US" sz="4300" b="1" dirty="0">
                <a:solidFill>
                  <a:schemeClr val="accent3">
                    <a:lumMod val="20000"/>
                    <a:lumOff val="80000"/>
                  </a:schemeClr>
                </a:solidFill>
              </a:rPr>
              <a:t>Mosaic Model </a:t>
            </a:r>
          </a:p>
        </p:txBody>
      </p:sp>
      <p:sp>
        <p:nvSpPr>
          <p:cNvPr id="12" name="Text Box 191"/>
          <p:cNvSpPr txBox="1">
            <a:spLocks noChangeArrowheads="1"/>
          </p:cNvSpPr>
          <p:nvPr/>
        </p:nvSpPr>
        <p:spPr bwMode="auto">
          <a:xfrm>
            <a:off x="29260800" y="23241000"/>
            <a:ext cx="13167360" cy="1384904"/>
          </a:xfrm>
          <a:prstGeom prst="rect">
            <a:avLst/>
          </a:prstGeom>
          <a:solidFill>
            <a:schemeClr val="bg1"/>
          </a:solidFill>
          <a:ln w="12700">
            <a:solidFill>
              <a:schemeClr val="accent1">
                <a:lumMod val="75000"/>
              </a:schemeClr>
            </a:solidFill>
          </a:ln>
          <a:effectLst/>
        </p:spPr>
        <p:txBody>
          <a:bodyPr lIns="137115" tIns="137115" rIns="137115" bIns="137115">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dirty="0" smtClean="0">
                <a:latin typeface="Calibri" pitchFamily="34" charset="0"/>
              </a:rPr>
              <a:t>(a)Pyramidal cell w/ added pump and specific Ion Leaks firing w added stimulation over 25K </a:t>
            </a:r>
            <a:r>
              <a:rPr lang="en-US" sz="2400" dirty="0" err="1" smtClean="0">
                <a:latin typeface="Calibri" pitchFamily="34" charset="0"/>
              </a:rPr>
              <a:t>ms.</a:t>
            </a:r>
            <a:r>
              <a:rPr lang="en-US" sz="2400" dirty="0" smtClean="0">
                <a:latin typeface="Calibri" pitchFamily="34" charset="0"/>
              </a:rPr>
              <a:t> (b-d) Cell with ATP levels = 0, and inability for Na+/K+ pump to maintain activity. (b) Cell firing over  25K </a:t>
            </a:r>
            <a:r>
              <a:rPr lang="en-US" sz="2400" dirty="0" err="1" smtClean="0">
                <a:latin typeface="Calibri" pitchFamily="34" charset="0"/>
              </a:rPr>
              <a:t>ms.</a:t>
            </a:r>
            <a:r>
              <a:rPr lang="en-US" sz="2400" dirty="0">
                <a:latin typeface="Calibri" pitchFamily="34" charset="0"/>
              </a:rPr>
              <a:t> </a:t>
            </a:r>
            <a:r>
              <a:rPr lang="en-US" sz="2400" dirty="0" smtClean="0">
                <a:latin typeface="Calibri" pitchFamily="34" charset="0"/>
              </a:rPr>
              <a:t>(c) Na, K and </a:t>
            </a:r>
            <a:r>
              <a:rPr lang="en-US" sz="2400" smtClean="0">
                <a:latin typeface="Calibri" pitchFamily="34" charset="0"/>
              </a:rPr>
              <a:t>sumcurrent</a:t>
            </a:r>
            <a:r>
              <a:rPr lang="en-US" sz="2400" dirty="0" smtClean="0">
                <a:latin typeface="Calibri" pitchFamily="34" charset="0"/>
              </a:rPr>
              <a:t> over time. (d) Change in internal K+ and N+ concentration over time. </a:t>
            </a:r>
            <a:endParaRPr lang="en-US" sz="2400" dirty="0">
              <a:latin typeface="Calibri" pitchFamily="34" charset="0"/>
            </a:endParaRPr>
          </a:p>
        </p:txBody>
      </p:sp>
      <p:sp>
        <p:nvSpPr>
          <p:cNvPr id="14" name="Text Box 193"/>
          <p:cNvSpPr txBox="1">
            <a:spLocks noChangeArrowheads="1"/>
          </p:cNvSpPr>
          <p:nvPr/>
        </p:nvSpPr>
        <p:spPr bwMode="auto">
          <a:xfrm>
            <a:off x="29260800" y="25450800"/>
            <a:ext cx="13182600" cy="3231563"/>
          </a:xfrm>
          <a:prstGeom prst="rect">
            <a:avLst/>
          </a:prstGeom>
          <a:ln/>
        </p:spPr>
        <p:style>
          <a:lnRef idx="1">
            <a:schemeClr val="accent2"/>
          </a:lnRef>
          <a:fillRef idx="2">
            <a:schemeClr val="accent2"/>
          </a:fillRef>
          <a:effectRef idx="1">
            <a:schemeClr val="accent2"/>
          </a:effectRef>
          <a:fontRef idx="minor">
            <a:schemeClr val="dk1"/>
          </a:fontRef>
        </p:style>
        <p:txBody>
          <a:bodyPr wrap="square" lIns="137115" tIns="137115" rIns="137115" bIns="137115">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a:r>
              <a:rPr lang="en-US" sz="3200" dirty="0" err="1"/>
              <a:t>Excitotoxicity</a:t>
            </a:r>
            <a:r>
              <a:rPr lang="en-US" sz="3200" dirty="0"/>
              <a:t> – EC glutamate, IC Ca2+, CICR</a:t>
            </a:r>
          </a:p>
          <a:p>
            <a:pPr algn="ctr"/>
            <a:r>
              <a:rPr lang="en-US" sz="3200" dirty="0"/>
              <a:t>Extracellular Space – effects of edema </a:t>
            </a:r>
          </a:p>
          <a:p>
            <a:pPr algn="ctr"/>
            <a:r>
              <a:rPr lang="en-US" sz="3200" dirty="0"/>
              <a:t>Pump Failures and regulation – ATP/OGD</a:t>
            </a:r>
          </a:p>
          <a:p>
            <a:pPr algn="ctr"/>
            <a:r>
              <a:rPr lang="en-US" sz="3200" dirty="0"/>
              <a:t>Vasculature – blood vessels as sinks </a:t>
            </a:r>
          </a:p>
          <a:p>
            <a:pPr algn="ctr"/>
            <a:r>
              <a:rPr lang="en-US" sz="3200" dirty="0"/>
              <a:t>Spreading depression </a:t>
            </a:r>
          </a:p>
          <a:p>
            <a:pPr algn="ctr"/>
            <a:r>
              <a:rPr lang="en-US" sz="3200" dirty="0"/>
              <a:t>Spreading toxicity – ROS </a:t>
            </a:r>
            <a:endParaRPr lang="en-US" sz="3200" b="1" u="sng" dirty="0"/>
          </a:p>
        </p:txBody>
      </p:sp>
      <p:sp>
        <p:nvSpPr>
          <p:cNvPr id="36" name="Rectangle 35"/>
          <p:cNvSpPr/>
          <p:nvPr/>
        </p:nvSpPr>
        <p:spPr>
          <a:xfrm>
            <a:off x="29260800" y="24688800"/>
            <a:ext cx="13167360" cy="685798"/>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0" tIns="34283" rIns="68560" bIns="34283" rtlCol="0" anchor="ctr"/>
          <a:lstStyle/>
          <a:p>
            <a:pPr algn="ctr"/>
            <a:r>
              <a:rPr lang="en-US" sz="4300" b="1" dirty="0">
                <a:solidFill>
                  <a:schemeClr val="accent3">
                    <a:lumMod val="20000"/>
                    <a:lumOff val="80000"/>
                  </a:schemeClr>
                </a:solidFill>
              </a:rPr>
              <a:t>Future Directions</a:t>
            </a:r>
          </a:p>
        </p:txBody>
      </p:sp>
      <p:sp>
        <p:nvSpPr>
          <p:cNvPr id="11" name="Text Box 190"/>
          <p:cNvSpPr txBox="1">
            <a:spLocks noChangeArrowheads="1"/>
          </p:cNvSpPr>
          <p:nvPr/>
        </p:nvSpPr>
        <p:spPr bwMode="auto">
          <a:xfrm>
            <a:off x="1676400" y="16916400"/>
            <a:ext cx="13167360" cy="2492899"/>
          </a:xfrm>
          <a:prstGeom prst="rect">
            <a:avLst/>
          </a:prstGeom>
          <a:solidFill>
            <a:schemeClr val="bg1"/>
          </a:solidFill>
          <a:ln w="12700">
            <a:solidFill>
              <a:schemeClr val="accent1">
                <a:lumMod val="75000"/>
              </a:schemeClr>
            </a:solidFill>
          </a:ln>
          <a:effectLst/>
        </p:spPr>
        <p:txBody>
          <a:bodyPr lIns="137115" tIns="137115" rIns="137115" bIns="137115">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400" dirty="0"/>
              <a:t>The umbra is the immediate region of the ischemic event. The penumbra is the often salvageable region surrounding the umbra. After ischemia brain tissue will  have likelihood of increase because of cellular spreading mechanisms. (a) potential </a:t>
            </a:r>
            <a:r>
              <a:rPr lang="en-US" sz="2400" dirty="0" err="1"/>
              <a:t>neuroprotection</a:t>
            </a:r>
            <a:r>
              <a:rPr lang="en-US" sz="2400" dirty="0"/>
              <a:t> has the ability </a:t>
            </a:r>
            <a:r>
              <a:rPr lang="en-US" sz="2400" dirty="0" smtClean="0"/>
              <a:t>to reduce the size </a:t>
            </a:r>
            <a:r>
              <a:rPr lang="en-US" sz="2400" dirty="0"/>
              <a:t>of </a:t>
            </a:r>
            <a:r>
              <a:rPr lang="en-US" sz="2400" dirty="0" smtClean="0"/>
              <a:t>damage resulting from the </a:t>
            </a:r>
            <a:r>
              <a:rPr lang="en-US" sz="2400" dirty="0"/>
              <a:t>stroke. (b) PWI v DWI shows the difference in region between umbra and penumbra. PWI being able to detect possible region and size of penumbra. </a:t>
            </a:r>
          </a:p>
        </p:txBody>
      </p:sp>
      <p:pic>
        <p:nvPicPr>
          <p:cNvPr id="38" name="Picture 37"/>
          <p:cNvPicPr>
            <a:picLocks noChangeAspect="1"/>
          </p:cNvPicPr>
          <p:nvPr/>
        </p:nvPicPr>
        <p:blipFill>
          <a:blip r:embed="rId3"/>
          <a:stretch>
            <a:fillRect/>
          </a:stretch>
        </p:blipFill>
        <p:spPr>
          <a:xfrm>
            <a:off x="2057400" y="11353800"/>
            <a:ext cx="6330605" cy="3505203"/>
          </a:xfrm>
          <a:prstGeom prst="rect">
            <a:avLst/>
          </a:prstGeom>
        </p:spPr>
      </p:pic>
      <p:pic>
        <p:nvPicPr>
          <p:cNvPr id="41" name="Picture 40"/>
          <p:cNvPicPr>
            <a:picLocks noChangeAspect="1"/>
          </p:cNvPicPr>
          <p:nvPr/>
        </p:nvPicPr>
        <p:blipFill>
          <a:blip r:embed="rId4"/>
          <a:stretch>
            <a:fillRect/>
          </a:stretch>
        </p:blipFill>
        <p:spPr>
          <a:xfrm>
            <a:off x="2819400" y="21183600"/>
            <a:ext cx="9190766" cy="7032669"/>
          </a:xfrm>
          <a:prstGeom prst="rect">
            <a:avLst/>
          </a:prstGeom>
        </p:spPr>
      </p:pic>
      <p:pic>
        <p:nvPicPr>
          <p:cNvPr id="42" name="Picture 41"/>
          <p:cNvPicPr>
            <a:picLocks noChangeAspect="1"/>
          </p:cNvPicPr>
          <p:nvPr/>
        </p:nvPicPr>
        <p:blipFill>
          <a:blip r:embed="rId5"/>
          <a:stretch>
            <a:fillRect/>
          </a:stretch>
        </p:blipFill>
        <p:spPr>
          <a:xfrm>
            <a:off x="17754600" y="8610600"/>
            <a:ext cx="3679152" cy="3886202"/>
          </a:xfrm>
          <a:prstGeom prst="rect">
            <a:avLst/>
          </a:prstGeom>
        </p:spPr>
      </p:pic>
      <p:pic>
        <p:nvPicPr>
          <p:cNvPr id="43" name="Picture 42"/>
          <p:cNvPicPr>
            <a:picLocks noChangeAspect="1"/>
          </p:cNvPicPr>
          <p:nvPr/>
        </p:nvPicPr>
        <p:blipFill rotWithShape="1">
          <a:blip r:embed="rId6"/>
          <a:srcRect l="4540" t="14298" r="6577" b="6424"/>
          <a:stretch/>
        </p:blipFill>
        <p:spPr>
          <a:xfrm>
            <a:off x="17221200" y="18440400"/>
            <a:ext cx="7848600" cy="5250290"/>
          </a:xfrm>
          <a:prstGeom prst="rect">
            <a:avLst/>
          </a:prstGeom>
        </p:spPr>
      </p:pic>
      <p:pic>
        <p:nvPicPr>
          <p:cNvPr id="46" name="Picture 45"/>
          <p:cNvPicPr>
            <a:picLocks noChangeAspect="1"/>
          </p:cNvPicPr>
          <p:nvPr/>
        </p:nvPicPr>
        <p:blipFill>
          <a:blip r:embed="rId7"/>
          <a:stretch>
            <a:fillRect/>
          </a:stretch>
        </p:blipFill>
        <p:spPr>
          <a:xfrm>
            <a:off x="16002000" y="5257800"/>
            <a:ext cx="8305800" cy="2652998"/>
          </a:xfrm>
          <a:prstGeom prst="rect">
            <a:avLst/>
          </a:prstGeom>
        </p:spPr>
      </p:pic>
      <p:pic>
        <p:nvPicPr>
          <p:cNvPr id="47" name="Picture 46" descr="schematicsfig.pdf"/>
          <p:cNvPicPr>
            <a:picLocks noChangeAspect="1"/>
          </p:cNvPicPr>
          <p:nvPr/>
        </p:nvPicPr>
        <p:blipFill rotWithShape="1">
          <a:blip r:embed="rId8">
            <a:extLst>
              <a:ext uri="{28A0092B-C50C-407E-A947-70E740481C1C}">
                <a14:useLocalDpi xmlns:a14="http://schemas.microsoft.com/office/drawing/2010/main" val="0"/>
              </a:ext>
            </a:extLst>
          </a:blip>
          <a:srcRect l="62766" r="1"/>
          <a:stretch/>
        </p:blipFill>
        <p:spPr>
          <a:xfrm>
            <a:off x="26289000" y="5562600"/>
            <a:ext cx="2166384" cy="6400800"/>
          </a:xfrm>
          <a:prstGeom prst="rect">
            <a:avLst/>
          </a:prstGeom>
        </p:spPr>
      </p:pic>
      <p:pic>
        <p:nvPicPr>
          <p:cNvPr id="56" name="Picture 55"/>
          <p:cNvPicPr>
            <a:picLocks noChangeAspect="1"/>
          </p:cNvPicPr>
          <p:nvPr/>
        </p:nvPicPr>
        <p:blipFill>
          <a:blip r:embed="rId9"/>
          <a:stretch>
            <a:fillRect/>
          </a:stretch>
        </p:blipFill>
        <p:spPr>
          <a:xfrm>
            <a:off x="22860000" y="7772400"/>
            <a:ext cx="2888573" cy="6805043"/>
          </a:xfrm>
          <a:prstGeom prst="rect">
            <a:avLst/>
          </a:prstGeom>
        </p:spPr>
      </p:pic>
      <p:sp>
        <p:nvSpPr>
          <p:cNvPr id="59" name="Rectangle 58"/>
          <p:cNvSpPr/>
          <p:nvPr/>
        </p:nvSpPr>
        <p:spPr>
          <a:xfrm>
            <a:off x="29184600" y="15544800"/>
            <a:ext cx="13167360" cy="685798"/>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0" tIns="34283" rIns="68560" bIns="34283" rtlCol="0" anchor="ctr"/>
          <a:lstStyle/>
          <a:p>
            <a:pPr algn="ctr"/>
            <a:r>
              <a:rPr lang="en-US" sz="4300" b="1" dirty="0" smtClean="0">
                <a:solidFill>
                  <a:schemeClr val="accent3">
                    <a:lumMod val="20000"/>
                    <a:lumOff val="80000"/>
                  </a:schemeClr>
                </a:solidFill>
              </a:rPr>
              <a:t>Model Cell: </a:t>
            </a:r>
            <a:r>
              <a:rPr lang="en-US" sz="4300" b="1" dirty="0" err="1" smtClean="0">
                <a:solidFill>
                  <a:schemeClr val="accent3">
                    <a:lumMod val="20000"/>
                    <a:lumOff val="80000"/>
                  </a:schemeClr>
                </a:solidFill>
              </a:rPr>
              <a:t>NeoCortical</a:t>
            </a:r>
            <a:r>
              <a:rPr lang="en-US" sz="4300" b="1" smtClean="0">
                <a:solidFill>
                  <a:schemeClr val="accent3">
                    <a:lumMod val="20000"/>
                    <a:lumOff val="80000"/>
                  </a:schemeClr>
                </a:solidFill>
              </a:rPr>
              <a:t> Pyramidal </a:t>
            </a:r>
            <a:r>
              <a:rPr lang="en-US" sz="4300" b="1" dirty="0" smtClean="0">
                <a:solidFill>
                  <a:schemeClr val="accent3">
                    <a:lumMod val="20000"/>
                    <a:lumOff val="80000"/>
                  </a:schemeClr>
                </a:solidFill>
              </a:rPr>
              <a:t>w/ Na+/K+ Pump</a:t>
            </a:r>
            <a:endParaRPr lang="en-US" sz="4300" b="1" dirty="0">
              <a:solidFill>
                <a:schemeClr val="accent3">
                  <a:lumMod val="20000"/>
                  <a:lumOff val="80000"/>
                </a:schemeClr>
              </a:solidFill>
            </a:endParaRPr>
          </a:p>
        </p:txBody>
      </p:sp>
      <p:pic>
        <p:nvPicPr>
          <p:cNvPr id="29" name="Picture 28"/>
          <p:cNvPicPr>
            <a:picLocks noChangeAspect="1"/>
          </p:cNvPicPr>
          <p:nvPr/>
        </p:nvPicPr>
        <p:blipFill>
          <a:blip r:embed="rId10"/>
          <a:stretch>
            <a:fillRect/>
          </a:stretch>
        </p:blipFill>
        <p:spPr>
          <a:xfrm>
            <a:off x="609600" y="381008"/>
            <a:ext cx="3048000" cy="2819398"/>
          </a:xfrm>
          <a:prstGeom prst="rect">
            <a:avLst/>
          </a:prstGeom>
        </p:spPr>
      </p:pic>
      <p:pic>
        <p:nvPicPr>
          <p:cNvPr id="60" name="Picture 59"/>
          <p:cNvPicPr>
            <a:picLocks noChangeAspect="1"/>
          </p:cNvPicPr>
          <p:nvPr/>
        </p:nvPicPr>
        <p:blipFill>
          <a:blip r:embed="rId11"/>
          <a:stretch>
            <a:fillRect/>
          </a:stretch>
        </p:blipFill>
        <p:spPr>
          <a:xfrm>
            <a:off x="4114807" y="762006"/>
            <a:ext cx="6198110" cy="2133600"/>
          </a:xfrm>
          <a:prstGeom prst="rect">
            <a:avLst/>
          </a:prstGeom>
        </p:spPr>
      </p:pic>
      <p:pic>
        <p:nvPicPr>
          <p:cNvPr id="65" name="Picture 64" descr="18491026.gi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82000" y="11201400"/>
            <a:ext cx="6787354" cy="5105402"/>
          </a:xfrm>
          <a:prstGeom prst="rect">
            <a:avLst/>
          </a:prstGeom>
        </p:spPr>
      </p:pic>
      <p:sp>
        <p:nvSpPr>
          <p:cNvPr id="69" name="TextBox 68"/>
          <p:cNvSpPr txBox="1"/>
          <p:nvPr/>
        </p:nvSpPr>
        <p:spPr>
          <a:xfrm>
            <a:off x="15621000" y="5791200"/>
            <a:ext cx="481301" cy="430883"/>
          </a:xfrm>
          <a:prstGeom prst="rect">
            <a:avLst/>
          </a:prstGeom>
          <a:noFill/>
        </p:spPr>
        <p:txBody>
          <a:bodyPr wrap="square" lIns="91430" tIns="45718" rIns="91430" bIns="45718" rtlCol="0">
            <a:spAutoFit/>
          </a:bodyPr>
          <a:lstStyle/>
          <a:p>
            <a:r>
              <a:rPr lang="en-US" sz="2200" b="1" dirty="0"/>
              <a:t>a</a:t>
            </a:r>
          </a:p>
        </p:txBody>
      </p:sp>
      <p:sp>
        <p:nvSpPr>
          <p:cNvPr id="71" name="TextBox 70"/>
          <p:cNvSpPr txBox="1"/>
          <p:nvPr/>
        </p:nvSpPr>
        <p:spPr>
          <a:xfrm>
            <a:off x="25679400" y="5791200"/>
            <a:ext cx="481301" cy="430883"/>
          </a:xfrm>
          <a:prstGeom prst="rect">
            <a:avLst/>
          </a:prstGeom>
          <a:noFill/>
        </p:spPr>
        <p:txBody>
          <a:bodyPr wrap="square" lIns="91430" tIns="45718" rIns="91430" bIns="45718" rtlCol="0">
            <a:spAutoFit/>
          </a:bodyPr>
          <a:lstStyle/>
          <a:p>
            <a:r>
              <a:rPr lang="en-US" sz="2200" b="1" dirty="0" smtClean="0"/>
              <a:t>d</a:t>
            </a:r>
          </a:p>
        </p:txBody>
      </p:sp>
      <p:sp>
        <p:nvSpPr>
          <p:cNvPr id="72" name="TextBox 71"/>
          <p:cNvSpPr txBox="1"/>
          <p:nvPr/>
        </p:nvSpPr>
        <p:spPr>
          <a:xfrm>
            <a:off x="16687800" y="8686800"/>
            <a:ext cx="481301" cy="430883"/>
          </a:xfrm>
          <a:prstGeom prst="rect">
            <a:avLst/>
          </a:prstGeom>
          <a:noFill/>
        </p:spPr>
        <p:txBody>
          <a:bodyPr wrap="square" lIns="91430" tIns="45718" rIns="91430" bIns="45718" rtlCol="0">
            <a:spAutoFit/>
          </a:bodyPr>
          <a:lstStyle/>
          <a:p>
            <a:r>
              <a:rPr lang="en-US" sz="2200" b="1" dirty="0"/>
              <a:t>b</a:t>
            </a:r>
          </a:p>
        </p:txBody>
      </p:sp>
      <p:sp>
        <p:nvSpPr>
          <p:cNvPr id="76" name="TextBox 75"/>
          <p:cNvSpPr txBox="1"/>
          <p:nvPr/>
        </p:nvSpPr>
        <p:spPr>
          <a:xfrm>
            <a:off x="1371600" y="11582400"/>
            <a:ext cx="481301" cy="430883"/>
          </a:xfrm>
          <a:prstGeom prst="rect">
            <a:avLst/>
          </a:prstGeom>
          <a:noFill/>
        </p:spPr>
        <p:txBody>
          <a:bodyPr wrap="square" lIns="91430" tIns="45718" rIns="91430" bIns="45718" rtlCol="0">
            <a:spAutoFit/>
          </a:bodyPr>
          <a:lstStyle/>
          <a:p>
            <a:r>
              <a:rPr lang="en-US" sz="2200" b="1" dirty="0"/>
              <a:t>a</a:t>
            </a:r>
          </a:p>
        </p:txBody>
      </p:sp>
      <p:sp>
        <p:nvSpPr>
          <p:cNvPr id="77" name="TextBox 76"/>
          <p:cNvSpPr txBox="1"/>
          <p:nvPr/>
        </p:nvSpPr>
        <p:spPr>
          <a:xfrm>
            <a:off x="8458200" y="11582400"/>
            <a:ext cx="481301" cy="430883"/>
          </a:xfrm>
          <a:prstGeom prst="rect">
            <a:avLst/>
          </a:prstGeom>
          <a:noFill/>
        </p:spPr>
        <p:txBody>
          <a:bodyPr wrap="square" lIns="91430" tIns="45718" rIns="91430" bIns="45718" rtlCol="0">
            <a:spAutoFit/>
          </a:bodyPr>
          <a:lstStyle/>
          <a:p>
            <a:r>
              <a:rPr lang="en-US" sz="2200" b="1" dirty="0"/>
              <a:t>b</a:t>
            </a:r>
          </a:p>
        </p:txBody>
      </p:sp>
      <p:pic>
        <p:nvPicPr>
          <p:cNvPr id="87" name="Picture 86"/>
          <p:cNvPicPr>
            <a:picLocks noChangeAspect="1"/>
          </p:cNvPicPr>
          <p:nvPr/>
        </p:nvPicPr>
        <p:blipFill>
          <a:blip r:embed="rId13"/>
          <a:stretch>
            <a:fillRect/>
          </a:stretch>
        </p:blipFill>
        <p:spPr>
          <a:xfrm>
            <a:off x="36347402" y="457203"/>
            <a:ext cx="6705598" cy="1610516"/>
          </a:xfrm>
          <a:prstGeom prst="rect">
            <a:avLst/>
          </a:prstGeom>
        </p:spPr>
      </p:pic>
      <p:pic>
        <p:nvPicPr>
          <p:cNvPr id="90" name="Picture 89" descr="nyu_long_black.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347400" y="2438400"/>
            <a:ext cx="6696830" cy="1219200"/>
          </a:xfrm>
          <a:prstGeom prst="rect">
            <a:avLst/>
          </a:prstGeom>
        </p:spPr>
      </p:pic>
      <p:sp>
        <p:nvSpPr>
          <p:cNvPr id="91" name="Rectangle 90"/>
          <p:cNvSpPr/>
          <p:nvPr/>
        </p:nvSpPr>
        <p:spPr>
          <a:xfrm>
            <a:off x="1676400" y="19964400"/>
            <a:ext cx="13167360" cy="685798"/>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0" tIns="34283" rIns="68560" bIns="34283" rtlCol="0" anchor="ctr"/>
          <a:lstStyle/>
          <a:p>
            <a:pPr algn="ctr"/>
            <a:r>
              <a:rPr lang="en-US" sz="4300" b="1" dirty="0" smtClean="0">
                <a:solidFill>
                  <a:schemeClr val="accent3">
                    <a:lumMod val="20000"/>
                    <a:lumOff val="80000"/>
                  </a:schemeClr>
                </a:solidFill>
              </a:rPr>
              <a:t>Multi Scale </a:t>
            </a:r>
            <a:r>
              <a:rPr lang="en-US" sz="4300" b="1" dirty="0">
                <a:solidFill>
                  <a:schemeClr val="accent3">
                    <a:lumMod val="20000"/>
                    <a:lumOff val="80000"/>
                  </a:schemeClr>
                </a:solidFill>
              </a:rPr>
              <a:t>Modeling </a:t>
            </a:r>
          </a:p>
        </p:txBody>
      </p:sp>
      <p:sp>
        <p:nvSpPr>
          <p:cNvPr id="92" name="Rectangle 91"/>
          <p:cNvSpPr/>
          <p:nvPr/>
        </p:nvSpPr>
        <p:spPr>
          <a:xfrm>
            <a:off x="15468600" y="17983200"/>
            <a:ext cx="13167360" cy="685798"/>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0" tIns="34283" rIns="68560" bIns="34283" rtlCol="0" anchor="ctr"/>
          <a:lstStyle/>
          <a:p>
            <a:pPr algn="ctr"/>
            <a:r>
              <a:rPr lang="en-US" sz="4300" b="1" dirty="0" smtClean="0">
                <a:solidFill>
                  <a:schemeClr val="accent3">
                    <a:lumMod val="20000"/>
                    <a:lumOff val="80000"/>
                  </a:schemeClr>
                </a:solidFill>
              </a:rPr>
              <a:t>Extracellular Space </a:t>
            </a:r>
            <a:endParaRPr lang="en-US" sz="4300" b="1" dirty="0">
              <a:solidFill>
                <a:schemeClr val="accent3">
                  <a:lumMod val="20000"/>
                  <a:lumOff val="80000"/>
                </a:schemeClr>
              </a:solidFill>
            </a:endParaRPr>
          </a:p>
        </p:txBody>
      </p:sp>
      <p:sp>
        <p:nvSpPr>
          <p:cNvPr id="93" name="Rectangle 92"/>
          <p:cNvSpPr/>
          <p:nvPr/>
        </p:nvSpPr>
        <p:spPr>
          <a:xfrm>
            <a:off x="29260800" y="4343399"/>
            <a:ext cx="13167360" cy="685798"/>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0" tIns="34283" rIns="68560" bIns="34283" rtlCol="0" anchor="ctr"/>
          <a:lstStyle/>
          <a:p>
            <a:pPr algn="ctr"/>
            <a:r>
              <a:rPr lang="en-US" sz="4300" b="1" dirty="0" smtClean="0"/>
              <a:t>Na+/K+ Pump Failure and Recovery </a:t>
            </a:r>
            <a:endParaRPr lang="en-US" sz="4300" b="1" dirty="0">
              <a:solidFill>
                <a:schemeClr val="accent3">
                  <a:lumMod val="20000"/>
                  <a:lumOff val="80000"/>
                </a:schemeClr>
              </a:solidFill>
            </a:endParaRPr>
          </a:p>
        </p:txBody>
      </p:sp>
      <p:pic>
        <p:nvPicPr>
          <p:cNvPr id="7" name="Picture 6" descr="ecsKchange.png"/>
          <p:cNvPicPr>
            <a:picLocks noChangeAspect="1"/>
          </p:cNvPicPr>
          <p:nvPr/>
        </p:nvPicPr>
        <p:blipFill rotWithShape="1">
          <a:blip r:embed="rId15">
            <a:extLst>
              <a:ext uri="{28A0092B-C50C-407E-A947-70E740481C1C}">
                <a14:useLocalDpi xmlns:a14="http://schemas.microsoft.com/office/drawing/2010/main" val="0"/>
              </a:ext>
            </a:extLst>
          </a:blip>
          <a:srcRect l="2083" t="32714" r="4140" b="22947"/>
          <a:stretch/>
        </p:blipFill>
        <p:spPr>
          <a:xfrm>
            <a:off x="15773399" y="23241000"/>
            <a:ext cx="11340779" cy="4021745"/>
          </a:xfrm>
          <a:prstGeom prst="rect">
            <a:avLst/>
          </a:prstGeom>
          <a:ln>
            <a:solidFill>
              <a:schemeClr val="tx1"/>
            </a:solidFill>
          </a:ln>
        </p:spPr>
      </p:pic>
      <p:pic>
        <p:nvPicPr>
          <p:cNvPr id="2" name="Picture 1" descr="2016_11_04_cellcomparison.png"/>
          <p:cNvPicPr>
            <a:picLocks noChangeAspect="1"/>
          </p:cNvPicPr>
          <p:nvPr/>
        </p:nvPicPr>
        <p:blipFill rotWithShape="1">
          <a:blip r:embed="rId16">
            <a:extLst>
              <a:ext uri="{28A0092B-C50C-407E-A947-70E740481C1C}">
                <a14:useLocalDpi xmlns:a14="http://schemas.microsoft.com/office/drawing/2010/main" val="0"/>
              </a:ext>
            </a:extLst>
          </a:blip>
          <a:srcRect l="2082" t="35331" r="3472" b="14812"/>
          <a:stretch/>
        </p:blipFill>
        <p:spPr>
          <a:xfrm>
            <a:off x="30327600" y="16315100"/>
            <a:ext cx="10244191" cy="4055878"/>
          </a:xfrm>
          <a:prstGeom prst="rect">
            <a:avLst/>
          </a:prstGeom>
        </p:spPr>
      </p:pic>
      <p:pic>
        <p:nvPicPr>
          <p:cNvPr id="3" name="Picture 2" descr="2016_10_28_cellfailnopump.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784800" y="19735800"/>
            <a:ext cx="4572000" cy="3429000"/>
          </a:xfrm>
          <a:prstGeom prst="rect">
            <a:avLst/>
          </a:prstGeom>
        </p:spPr>
      </p:pic>
      <p:pic>
        <p:nvPicPr>
          <p:cNvPr id="6" name="Picture 5" descr="2016_10_28_nakconcfailing.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890200" y="19812000"/>
            <a:ext cx="4368799" cy="3276600"/>
          </a:xfrm>
          <a:prstGeom prst="rect">
            <a:avLst/>
          </a:prstGeom>
        </p:spPr>
      </p:pic>
      <p:pic>
        <p:nvPicPr>
          <p:cNvPr id="9" name="Picture 8" descr="ATPase_failure_recover_simplecell.png"/>
          <p:cNvPicPr>
            <a:picLocks noChangeAspect="1"/>
          </p:cNvPicPr>
          <p:nvPr/>
        </p:nvPicPr>
        <p:blipFill rotWithShape="1">
          <a:blip r:embed="rId19">
            <a:extLst>
              <a:ext uri="{28A0092B-C50C-407E-A947-70E740481C1C}">
                <a14:useLocalDpi xmlns:a14="http://schemas.microsoft.com/office/drawing/2010/main" val="0"/>
              </a:ext>
            </a:extLst>
          </a:blip>
          <a:srcRect l="553" t="29259" r="4445" b="10741"/>
          <a:stretch/>
        </p:blipFill>
        <p:spPr>
          <a:xfrm>
            <a:off x="30632399" y="9805735"/>
            <a:ext cx="10439401" cy="4944980"/>
          </a:xfrm>
          <a:prstGeom prst="rect">
            <a:avLst/>
          </a:prstGeom>
          <a:ln>
            <a:noFill/>
          </a:ln>
        </p:spPr>
      </p:pic>
      <p:sp>
        <p:nvSpPr>
          <p:cNvPr id="16" name="TextBox 15"/>
          <p:cNvSpPr txBox="1"/>
          <p:nvPr/>
        </p:nvSpPr>
        <p:spPr>
          <a:xfrm>
            <a:off x="49682400" y="-254000"/>
            <a:ext cx="184666" cy="1092607"/>
          </a:xfrm>
          <a:prstGeom prst="rect">
            <a:avLst/>
          </a:prstGeom>
          <a:noFill/>
        </p:spPr>
        <p:txBody>
          <a:bodyPr wrap="none" rtlCol="0">
            <a:spAutoFit/>
          </a:bodyPr>
          <a:lstStyle/>
          <a:p>
            <a:endParaRPr lang="en-US" dirty="0"/>
          </a:p>
        </p:txBody>
      </p:sp>
      <p:sp>
        <p:nvSpPr>
          <p:cNvPr id="53" name="Text Box 191"/>
          <p:cNvSpPr txBox="1">
            <a:spLocks noChangeArrowheads="1"/>
          </p:cNvSpPr>
          <p:nvPr/>
        </p:nvSpPr>
        <p:spPr bwMode="auto">
          <a:xfrm>
            <a:off x="29184600" y="14325600"/>
            <a:ext cx="13167360" cy="1107905"/>
          </a:xfrm>
          <a:prstGeom prst="rect">
            <a:avLst/>
          </a:prstGeom>
          <a:solidFill>
            <a:schemeClr val="bg1"/>
          </a:solidFill>
          <a:ln w="12700">
            <a:solidFill>
              <a:schemeClr val="accent1">
                <a:lumMod val="75000"/>
              </a:schemeClr>
            </a:solidFill>
          </a:ln>
          <a:effectLst/>
        </p:spPr>
        <p:txBody>
          <a:bodyPr lIns="137115" tIns="137115" rIns="137115" bIns="137115">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700" dirty="0" smtClean="0">
                <a:latin typeface="Calibri" pitchFamily="34" charset="0"/>
              </a:rPr>
              <a:t>(b) Cell fails to fire due to high ECS K+ concentration = 5, Na+/K+ pump rate = 100. (c) Cell recovery due to the high ECS K+ concentration, by increasing the Na+/K+ pump, rate = 150. </a:t>
            </a:r>
            <a:endParaRPr lang="en-US" sz="2700" dirty="0">
              <a:latin typeface="Calibri" pitchFamily="34" charset="0"/>
            </a:endParaRPr>
          </a:p>
        </p:txBody>
      </p:sp>
      <p:pic>
        <p:nvPicPr>
          <p:cNvPr id="17" name="Picture 16" descr="ischemiccell_downstreamdeath.png"/>
          <p:cNvPicPr>
            <a:picLocks noChangeAspect="1"/>
          </p:cNvPicPr>
          <p:nvPr/>
        </p:nvPicPr>
        <p:blipFill rotWithShape="1">
          <a:blip r:embed="rId20">
            <a:extLst>
              <a:ext uri="{28A0092B-C50C-407E-A947-70E740481C1C}">
                <a14:useLocalDpi xmlns:a14="http://schemas.microsoft.com/office/drawing/2010/main" val="0"/>
              </a:ext>
            </a:extLst>
          </a:blip>
          <a:srcRect l="472" t="16133"/>
          <a:stretch/>
        </p:blipFill>
        <p:spPr>
          <a:xfrm>
            <a:off x="30861000" y="5181600"/>
            <a:ext cx="8631745" cy="5257800"/>
          </a:xfrm>
          <a:prstGeom prst="rect">
            <a:avLst/>
          </a:prstGeom>
        </p:spPr>
      </p:pic>
      <p:sp>
        <p:nvSpPr>
          <p:cNvPr id="18" name="TextBox 17"/>
          <p:cNvSpPr txBox="1"/>
          <p:nvPr/>
        </p:nvSpPr>
        <p:spPr>
          <a:xfrm>
            <a:off x="39319200" y="5638800"/>
            <a:ext cx="2971800"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smtClean="0"/>
              <a:t>a). ‘Umbra’ cell failure to fire due to ATP = 0, and therefore inability of Na+/K+ pump and leakage of K+ into ECS. Cell that is 1mm away has eventually inability to fire due to high K+ concentration, despite standard ATP levels and Pump activity.  </a:t>
            </a:r>
            <a:endParaRPr lang="en-US" sz="2000" dirty="0"/>
          </a:p>
        </p:txBody>
      </p:sp>
      <p:sp>
        <p:nvSpPr>
          <p:cNvPr id="20" name="TextBox 19"/>
          <p:cNvSpPr txBox="1"/>
          <p:nvPr/>
        </p:nvSpPr>
        <p:spPr>
          <a:xfrm>
            <a:off x="30632400" y="5638800"/>
            <a:ext cx="457200" cy="430887"/>
          </a:xfrm>
          <a:prstGeom prst="rect">
            <a:avLst/>
          </a:prstGeom>
          <a:noFill/>
        </p:spPr>
        <p:txBody>
          <a:bodyPr wrap="square" rtlCol="0">
            <a:spAutoFit/>
          </a:bodyPr>
          <a:lstStyle/>
          <a:p>
            <a:r>
              <a:rPr lang="en-US" sz="2200" b="1" dirty="0" smtClean="0"/>
              <a:t>a.</a:t>
            </a:r>
          </a:p>
        </p:txBody>
      </p:sp>
      <p:sp>
        <p:nvSpPr>
          <p:cNvPr id="61" name="TextBox 60"/>
          <p:cNvSpPr txBox="1"/>
          <p:nvPr/>
        </p:nvSpPr>
        <p:spPr>
          <a:xfrm>
            <a:off x="30099000" y="10591800"/>
            <a:ext cx="457200" cy="430887"/>
          </a:xfrm>
          <a:prstGeom prst="rect">
            <a:avLst/>
          </a:prstGeom>
          <a:noFill/>
        </p:spPr>
        <p:txBody>
          <a:bodyPr wrap="square" rtlCol="0">
            <a:spAutoFit/>
          </a:bodyPr>
          <a:lstStyle/>
          <a:p>
            <a:r>
              <a:rPr lang="en-US" sz="2200" b="1" dirty="0" smtClean="0"/>
              <a:t>b</a:t>
            </a:r>
            <a:endParaRPr lang="en-US" sz="2200" b="1" dirty="0"/>
          </a:p>
        </p:txBody>
      </p:sp>
      <p:sp>
        <p:nvSpPr>
          <p:cNvPr id="62" name="TextBox 61"/>
          <p:cNvSpPr txBox="1"/>
          <p:nvPr/>
        </p:nvSpPr>
        <p:spPr>
          <a:xfrm>
            <a:off x="36195000" y="10744200"/>
            <a:ext cx="457200" cy="430887"/>
          </a:xfrm>
          <a:prstGeom prst="rect">
            <a:avLst/>
          </a:prstGeom>
          <a:noFill/>
        </p:spPr>
        <p:txBody>
          <a:bodyPr wrap="square" rtlCol="0">
            <a:spAutoFit/>
          </a:bodyPr>
          <a:lstStyle/>
          <a:p>
            <a:r>
              <a:rPr lang="en-US" sz="2200" b="1" dirty="0" smtClean="0"/>
              <a:t>C</a:t>
            </a:r>
          </a:p>
        </p:txBody>
      </p:sp>
      <p:sp>
        <p:nvSpPr>
          <p:cNvPr id="21" name="TextBox 20"/>
          <p:cNvSpPr txBox="1"/>
          <p:nvPr/>
        </p:nvSpPr>
        <p:spPr>
          <a:xfrm>
            <a:off x="30632400" y="16764000"/>
            <a:ext cx="457200" cy="400110"/>
          </a:xfrm>
          <a:prstGeom prst="rect">
            <a:avLst/>
          </a:prstGeom>
          <a:noFill/>
        </p:spPr>
        <p:txBody>
          <a:bodyPr wrap="square" rtlCol="0">
            <a:spAutoFit/>
          </a:bodyPr>
          <a:lstStyle/>
          <a:p>
            <a:r>
              <a:rPr lang="en-US" sz="2000" dirty="0"/>
              <a:t>a</a:t>
            </a:r>
          </a:p>
        </p:txBody>
      </p:sp>
      <p:sp>
        <p:nvSpPr>
          <p:cNvPr id="63" name="TextBox 62"/>
          <p:cNvSpPr txBox="1"/>
          <p:nvPr/>
        </p:nvSpPr>
        <p:spPr>
          <a:xfrm>
            <a:off x="35661600" y="16687800"/>
            <a:ext cx="457200" cy="400110"/>
          </a:xfrm>
          <a:prstGeom prst="rect">
            <a:avLst/>
          </a:prstGeom>
          <a:noFill/>
        </p:spPr>
        <p:txBody>
          <a:bodyPr wrap="square" rtlCol="0">
            <a:spAutoFit/>
          </a:bodyPr>
          <a:lstStyle/>
          <a:p>
            <a:r>
              <a:rPr lang="en-US" sz="2000" b="1" dirty="0" smtClean="0"/>
              <a:t>b</a:t>
            </a:r>
            <a:endParaRPr lang="en-US" sz="2000" b="1" dirty="0"/>
          </a:p>
        </p:txBody>
      </p:sp>
      <p:sp>
        <p:nvSpPr>
          <p:cNvPr id="64" name="TextBox 63"/>
          <p:cNvSpPr txBox="1"/>
          <p:nvPr/>
        </p:nvSpPr>
        <p:spPr>
          <a:xfrm>
            <a:off x="30632400" y="20116800"/>
            <a:ext cx="457200" cy="400110"/>
          </a:xfrm>
          <a:prstGeom prst="rect">
            <a:avLst/>
          </a:prstGeom>
          <a:noFill/>
        </p:spPr>
        <p:txBody>
          <a:bodyPr wrap="square" rtlCol="0">
            <a:spAutoFit/>
          </a:bodyPr>
          <a:lstStyle/>
          <a:p>
            <a:r>
              <a:rPr lang="en-US" sz="2000" dirty="0"/>
              <a:t>c</a:t>
            </a:r>
          </a:p>
        </p:txBody>
      </p:sp>
      <p:sp>
        <p:nvSpPr>
          <p:cNvPr id="66" name="TextBox 65"/>
          <p:cNvSpPr txBox="1"/>
          <p:nvPr/>
        </p:nvSpPr>
        <p:spPr>
          <a:xfrm>
            <a:off x="35661600" y="20345400"/>
            <a:ext cx="457200" cy="430887"/>
          </a:xfrm>
          <a:prstGeom prst="rect">
            <a:avLst/>
          </a:prstGeom>
          <a:noFill/>
        </p:spPr>
        <p:txBody>
          <a:bodyPr wrap="square" rtlCol="0">
            <a:spAutoFit/>
          </a:bodyPr>
          <a:lstStyle/>
          <a:p>
            <a:r>
              <a:rPr lang="en-US" sz="2200" b="1" dirty="0" smtClean="0"/>
              <a:t>d</a:t>
            </a:r>
            <a:endParaRPr lang="en-US" sz="2200" b="1" dirty="0"/>
          </a:p>
        </p:txBody>
      </p:sp>
      <p:sp>
        <p:nvSpPr>
          <p:cNvPr id="67" name="TextBox 66"/>
          <p:cNvSpPr txBox="1"/>
          <p:nvPr/>
        </p:nvSpPr>
        <p:spPr>
          <a:xfrm>
            <a:off x="22174200" y="8686800"/>
            <a:ext cx="481301" cy="430883"/>
          </a:xfrm>
          <a:prstGeom prst="rect">
            <a:avLst/>
          </a:prstGeom>
          <a:noFill/>
        </p:spPr>
        <p:txBody>
          <a:bodyPr wrap="square" lIns="91430" tIns="45718" rIns="91430" bIns="45718" rtlCol="0">
            <a:spAutoFit/>
          </a:bodyPr>
          <a:lstStyle/>
          <a:p>
            <a:r>
              <a:rPr lang="en-US" sz="2200" b="1" dirty="0"/>
              <a:t>c</a:t>
            </a:r>
          </a:p>
        </p:txBody>
      </p:sp>
      <p:sp>
        <p:nvSpPr>
          <p:cNvPr id="22" name="TextBox 21"/>
          <p:cNvSpPr txBox="1"/>
          <p:nvPr/>
        </p:nvSpPr>
        <p:spPr>
          <a:xfrm>
            <a:off x="25222200" y="18973800"/>
            <a:ext cx="365760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(a) Visual representation of the diffusion of ions throughout the Extracellular Space away from the initial cell. Ion concentration change due to rupture or </a:t>
            </a:r>
            <a:r>
              <a:rPr lang="en-US" sz="2400" dirty="0" err="1" smtClean="0"/>
              <a:t>excitotoxicity</a:t>
            </a:r>
            <a:r>
              <a:rPr lang="en-US" sz="2400" dirty="0" smtClean="0"/>
              <a:t> will effect ECS and then surrounding cells. </a:t>
            </a:r>
            <a:endParaRPr lang="en-US" sz="2400" dirty="0"/>
          </a:p>
        </p:txBody>
      </p:sp>
      <p:sp>
        <p:nvSpPr>
          <p:cNvPr id="68" name="TextBox 67"/>
          <p:cNvSpPr txBox="1"/>
          <p:nvPr/>
        </p:nvSpPr>
        <p:spPr>
          <a:xfrm>
            <a:off x="16916400" y="18897600"/>
            <a:ext cx="457200" cy="430887"/>
          </a:xfrm>
          <a:prstGeom prst="rect">
            <a:avLst/>
          </a:prstGeom>
          <a:noFill/>
        </p:spPr>
        <p:txBody>
          <a:bodyPr wrap="square" rtlCol="0">
            <a:spAutoFit/>
          </a:bodyPr>
          <a:lstStyle/>
          <a:p>
            <a:r>
              <a:rPr lang="en-US" sz="2200" b="1" dirty="0"/>
              <a:t>a</a:t>
            </a:r>
          </a:p>
        </p:txBody>
      </p:sp>
      <p:sp>
        <p:nvSpPr>
          <p:cNvPr id="74" name="TextBox 73"/>
          <p:cNvSpPr txBox="1"/>
          <p:nvPr/>
        </p:nvSpPr>
        <p:spPr>
          <a:xfrm>
            <a:off x="21412200" y="23545800"/>
            <a:ext cx="457200" cy="430887"/>
          </a:xfrm>
          <a:prstGeom prst="rect">
            <a:avLst/>
          </a:prstGeom>
          <a:noFill/>
        </p:spPr>
        <p:txBody>
          <a:bodyPr wrap="square" rtlCol="0">
            <a:spAutoFit/>
          </a:bodyPr>
          <a:lstStyle/>
          <a:p>
            <a:r>
              <a:rPr lang="en-US" sz="2200" b="1" dirty="0"/>
              <a:t>c</a:t>
            </a:r>
          </a:p>
        </p:txBody>
      </p:sp>
      <p:sp>
        <p:nvSpPr>
          <p:cNvPr id="75" name="TextBox 74"/>
          <p:cNvSpPr txBox="1"/>
          <p:nvPr/>
        </p:nvSpPr>
        <p:spPr>
          <a:xfrm>
            <a:off x="15849600" y="23545800"/>
            <a:ext cx="457200" cy="400110"/>
          </a:xfrm>
          <a:prstGeom prst="rect">
            <a:avLst/>
          </a:prstGeom>
          <a:noFill/>
        </p:spPr>
        <p:txBody>
          <a:bodyPr wrap="square" rtlCol="0">
            <a:spAutoFit/>
          </a:bodyPr>
          <a:lstStyle/>
          <a:p>
            <a:r>
              <a:rPr lang="en-US" sz="2000" b="1" dirty="0"/>
              <a:t>b</a:t>
            </a:r>
          </a:p>
        </p:txBody>
      </p:sp>
    </p:spTree>
    <p:extLst>
      <p:ext uri="{BB962C8B-B14F-4D97-AF65-F5344CB8AC3E}">
        <p14:creationId xmlns:p14="http://schemas.microsoft.com/office/powerpoint/2010/main" val="22512518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11-06 at 3.20.42 PM.png"/>
          <p:cNvPicPr>
            <a:picLocks noGrp="1" noChangeAspect="1"/>
          </p:cNvPicPr>
          <p:nvPr>
            <p:ph idx="1"/>
          </p:nvPr>
        </p:nvPicPr>
        <p:blipFill>
          <a:blip r:embed="rId2">
            <a:extLst>
              <a:ext uri="{28A0092B-C50C-407E-A947-70E740481C1C}">
                <a14:useLocalDpi xmlns:a14="http://schemas.microsoft.com/office/drawing/2010/main" val="0"/>
              </a:ext>
            </a:extLst>
          </a:blip>
          <a:srcRect t="1975" b="1975"/>
          <a:stretch>
            <a:fillRect/>
          </a:stretch>
        </p:blipFill>
        <p:spPr/>
      </p:pic>
    </p:spTree>
    <p:extLst>
      <p:ext uri="{BB962C8B-B14F-4D97-AF65-F5344CB8AC3E}">
        <p14:creationId xmlns:p14="http://schemas.microsoft.com/office/powerpoint/2010/main" val="1695592963"/>
      </p:ext>
    </p:extLst>
  </p:cSld>
  <p:clrMapOvr>
    <a:masterClrMapping/>
  </p:clrMapOvr>
</p:sld>
</file>

<file path=ppt/theme/theme1.xml><?xml version="1.0" encoding="utf-8"?>
<a:theme xmlns:a="http://schemas.openxmlformats.org/drawingml/2006/main" name="Office Theme">
  <a:themeElements>
    <a:clrScheme name="Custom 16">
      <a:dk1>
        <a:sysClr val="windowText" lastClr="000000"/>
      </a:dk1>
      <a:lt1>
        <a:sysClr val="window" lastClr="FFFFFF"/>
      </a:lt1>
      <a:dk2>
        <a:srgbClr val="775F55"/>
      </a:dk2>
      <a:lt2>
        <a:srgbClr val="EBDDC3"/>
      </a:lt2>
      <a:accent1>
        <a:srgbClr val="5D3CC3"/>
      </a:accent1>
      <a:accent2>
        <a:srgbClr val="F48D4F"/>
      </a:accent2>
      <a:accent3>
        <a:srgbClr val="A790AB"/>
      </a:accent3>
      <a:accent4>
        <a:srgbClr val="678AD8"/>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4519</TotalTime>
  <Words>925</Words>
  <Application>Microsoft Macintosh PowerPoint</Application>
  <PresentationFormat>Custom</PresentationFormat>
  <Paragraphs>62</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Genigraphics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Jay Larson</dc:creator>
  <dc:description>Quality poster printing
www.genigraphics.com
1-800-790-4001</dc:description>
  <cp:lastModifiedBy>Alexandra Seidenstein</cp:lastModifiedBy>
  <cp:revision>171</cp:revision>
  <cp:lastPrinted>2016-05-21T17:35:01Z</cp:lastPrinted>
  <dcterms:created xsi:type="dcterms:W3CDTF">2013-02-10T21:14:48Z</dcterms:created>
  <dcterms:modified xsi:type="dcterms:W3CDTF">2016-11-08T14:07:41Z</dcterms:modified>
</cp:coreProperties>
</file>